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44"/>
  </p:notesMasterIdLst>
  <p:sldIdLst>
    <p:sldId id="256" r:id="rId2"/>
    <p:sldId id="258" r:id="rId3"/>
    <p:sldId id="290" r:id="rId4"/>
    <p:sldId id="299" r:id="rId5"/>
    <p:sldId id="301" r:id="rId6"/>
    <p:sldId id="300" r:id="rId7"/>
    <p:sldId id="291" r:id="rId8"/>
    <p:sldId id="304" r:id="rId9"/>
    <p:sldId id="271" r:id="rId10"/>
    <p:sldId id="344" r:id="rId11"/>
    <p:sldId id="346" r:id="rId12"/>
    <p:sldId id="324" r:id="rId13"/>
    <p:sldId id="308" r:id="rId14"/>
    <p:sldId id="319" r:id="rId15"/>
    <p:sldId id="320" r:id="rId16"/>
    <p:sldId id="321" r:id="rId17"/>
    <p:sldId id="322" r:id="rId18"/>
    <p:sldId id="325" r:id="rId19"/>
    <p:sldId id="326" r:id="rId20"/>
    <p:sldId id="327" r:id="rId21"/>
    <p:sldId id="328" r:id="rId22"/>
    <p:sldId id="329" r:id="rId23"/>
    <p:sldId id="330" r:id="rId24"/>
    <p:sldId id="331" r:id="rId25"/>
    <p:sldId id="349" r:id="rId26"/>
    <p:sldId id="350" r:id="rId27"/>
    <p:sldId id="332" r:id="rId28"/>
    <p:sldId id="351" r:id="rId29"/>
    <p:sldId id="333" r:id="rId30"/>
    <p:sldId id="341" r:id="rId31"/>
    <p:sldId id="342" r:id="rId32"/>
    <p:sldId id="343" r:id="rId33"/>
    <p:sldId id="334" r:id="rId34"/>
    <p:sldId id="335" r:id="rId35"/>
    <p:sldId id="336" r:id="rId36"/>
    <p:sldId id="337" r:id="rId37"/>
    <p:sldId id="275" r:id="rId38"/>
    <p:sldId id="352" r:id="rId39"/>
    <p:sldId id="353" r:id="rId40"/>
    <p:sldId id="285" r:id="rId41"/>
    <p:sldId id="340" r:id="rId42"/>
    <p:sldId id="298" r:id="rId43"/>
  </p:sldIdLst>
  <p:sldSz cx="9144000" cy="5143500" type="screen16x9"/>
  <p:notesSz cx="6858000" cy="9144000"/>
  <p:embeddedFontLst>
    <p:embeddedFont>
      <p:font typeface="굴림" panose="020B0600000101010101" pitchFamily="34" charset="-127"/>
      <p:regular r:id="rId45"/>
    </p:embeddedFont>
    <p:embeddedFont>
      <p:font typeface="微软雅黑" panose="020B0503020204020204" pitchFamily="34" charset="-122"/>
      <p:regular r:id="rId46"/>
      <p:bold r:id="rId47"/>
    </p:embeddedFont>
    <p:embeddedFont>
      <p:font typeface="Century Gothic" panose="020B0502020202020204" pitchFamily="34" charset="0"/>
      <p:regular r:id="rId48"/>
      <p:bold r:id="rId49"/>
      <p:italic r:id="rId50"/>
      <p:boldItalic r:id="rId51"/>
    </p:embeddedFont>
    <p:embeddedFont>
      <p:font typeface="幼圆" panose="02010509060101010101" pitchFamily="49" charset="-122"/>
      <p:regular r:id="rId52"/>
    </p:embeddedFont>
    <p:embeddedFont>
      <p:font typeface="等线" panose="02010600030101010101" pitchFamily="2" charset="-122"/>
      <p:regular r:id="rId53"/>
      <p:bold r:id="rId54"/>
    </p:embeddedFont>
    <p:embeddedFont>
      <p:font typeface="Impact" panose="020B0806030902050204" pitchFamily="34" charset="0"/>
      <p:regular r:id="rId55"/>
    </p:embeddedFon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黑体" panose="02010609060101010101" pitchFamily="49" charset="-122"/>
      <p:regular r:id="rId61"/>
    </p:embeddedFont>
  </p:embeddedFontLst>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06D"/>
    <a:srgbClr val="E2E2E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4" d="100"/>
          <a:sy n="144" d="100"/>
        </p:scale>
        <p:origin x="654" y="1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没有访存操作所测时间</c:v>
          </c:tx>
          <c:spPr>
            <a:solidFill>
              <a:schemeClr val="accent1"/>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Sheet1!$H$21:$H$70</c:f>
              <c:numCache>
                <c:formatCode>General</c:formatCode>
                <c:ptCount val="50"/>
                <c:pt idx="0">
                  <c:v>0</c:v>
                </c:pt>
                <c:pt idx="1">
                  <c:v>0</c:v>
                </c:pt>
                <c:pt idx="2">
                  <c:v>0</c:v>
                </c:pt>
                <c:pt idx="3">
                  <c:v>0</c:v>
                </c:pt>
                <c:pt idx="4">
                  <c:v>0</c:v>
                </c:pt>
                <c:pt idx="5">
                  <c:v>0</c:v>
                </c:pt>
                <c:pt idx="6">
                  <c:v>0</c:v>
                </c:pt>
                <c:pt idx="7">
                  <c:v>0</c:v>
                </c:pt>
                <c:pt idx="8">
                  <c:v>0</c:v>
                </c:pt>
                <c:pt idx="9">
                  <c:v>0</c:v>
                </c:pt>
                <c:pt idx="10">
                  <c:v>2</c:v>
                </c:pt>
                <c:pt idx="11">
                  <c:v>2</c:v>
                </c:pt>
                <c:pt idx="12">
                  <c:v>3</c:v>
                </c:pt>
                <c:pt idx="13">
                  <c:v>11</c:v>
                </c:pt>
                <c:pt idx="14">
                  <c:v>33</c:v>
                </c:pt>
                <c:pt idx="15">
                  <c:v>18</c:v>
                </c:pt>
                <c:pt idx="16">
                  <c:v>33</c:v>
                </c:pt>
                <c:pt idx="17">
                  <c:v>63</c:v>
                </c:pt>
                <c:pt idx="18">
                  <c:v>35</c:v>
                </c:pt>
                <c:pt idx="19">
                  <c:v>45</c:v>
                </c:pt>
                <c:pt idx="20">
                  <c:v>56</c:v>
                </c:pt>
                <c:pt idx="21">
                  <c:v>26</c:v>
                </c:pt>
                <c:pt idx="22">
                  <c:v>27</c:v>
                </c:pt>
                <c:pt idx="23">
                  <c:v>37</c:v>
                </c:pt>
                <c:pt idx="24">
                  <c:v>23</c:v>
                </c:pt>
                <c:pt idx="25">
                  <c:v>9</c:v>
                </c:pt>
                <c:pt idx="26">
                  <c:v>7</c:v>
                </c:pt>
                <c:pt idx="27">
                  <c:v>12</c:v>
                </c:pt>
                <c:pt idx="28">
                  <c:v>4</c:v>
                </c:pt>
                <c:pt idx="29">
                  <c:v>3</c:v>
                </c:pt>
                <c:pt idx="30">
                  <c:v>4</c:v>
                </c:pt>
                <c:pt idx="31">
                  <c:v>5</c:v>
                </c:pt>
                <c:pt idx="32">
                  <c:v>3</c:v>
                </c:pt>
                <c:pt idx="33">
                  <c:v>1</c:v>
                </c:pt>
                <c:pt idx="34">
                  <c:v>5</c:v>
                </c:pt>
                <c:pt idx="35">
                  <c:v>3</c:v>
                </c:pt>
                <c:pt idx="36">
                  <c:v>2</c:v>
                </c:pt>
                <c:pt idx="37">
                  <c:v>7</c:v>
                </c:pt>
                <c:pt idx="38">
                  <c:v>0</c:v>
                </c:pt>
                <c:pt idx="39">
                  <c:v>2</c:v>
                </c:pt>
                <c:pt idx="40">
                  <c:v>0</c:v>
                </c:pt>
                <c:pt idx="41">
                  <c:v>0</c:v>
                </c:pt>
                <c:pt idx="42">
                  <c:v>1</c:v>
                </c:pt>
                <c:pt idx="43">
                  <c:v>1</c:v>
                </c:pt>
                <c:pt idx="44">
                  <c:v>1</c:v>
                </c:pt>
                <c:pt idx="45">
                  <c:v>0</c:v>
                </c:pt>
                <c:pt idx="46">
                  <c:v>0</c:v>
                </c:pt>
                <c:pt idx="47">
                  <c:v>2</c:v>
                </c:pt>
                <c:pt idx="48">
                  <c:v>0</c:v>
                </c:pt>
                <c:pt idx="49">
                  <c:v>0</c:v>
                </c:pt>
              </c:numCache>
            </c:numRef>
          </c:val>
          <c:extLst>
            <c:ext xmlns:c16="http://schemas.microsoft.com/office/drawing/2014/chart" uri="{C3380CC4-5D6E-409C-BE32-E72D297353CC}">
              <c16:uniqueId val="{00000000-0F87-4F3C-8F33-C8D008FC2CB7}"/>
            </c:ext>
          </c:extLst>
        </c:ser>
        <c:ser>
          <c:idx val="1"/>
          <c:order val="1"/>
          <c:tx>
            <c:v>有访存操作所测时间</c:v>
          </c:tx>
          <c:spPr>
            <a:solidFill>
              <a:schemeClr val="accent2"/>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Sheet1!$I$21:$I$70</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3</c:v>
                </c:pt>
                <c:pt idx="13">
                  <c:v>8</c:v>
                </c:pt>
                <c:pt idx="14">
                  <c:v>15</c:v>
                </c:pt>
                <c:pt idx="15">
                  <c:v>22</c:v>
                </c:pt>
                <c:pt idx="16">
                  <c:v>16</c:v>
                </c:pt>
                <c:pt idx="17">
                  <c:v>48</c:v>
                </c:pt>
                <c:pt idx="18">
                  <c:v>33</c:v>
                </c:pt>
                <c:pt idx="19">
                  <c:v>30</c:v>
                </c:pt>
                <c:pt idx="20">
                  <c:v>59</c:v>
                </c:pt>
                <c:pt idx="21">
                  <c:v>20</c:v>
                </c:pt>
                <c:pt idx="22">
                  <c:v>18</c:v>
                </c:pt>
                <c:pt idx="23">
                  <c:v>26</c:v>
                </c:pt>
                <c:pt idx="24">
                  <c:v>41</c:v>
                </c:pt>
                <c:pt idx="25">
                  <c:v>22</c:v>
                </c:pt>
                <c:pt idx="26">
                  <c:v>11</c:v>
                </c:pt>
                <c:pt idx="27">
                  <c:v>16</c:v>
                </c:pt>
                <c:pt idx="28">
                  <c:v>12</c:v>
                </c:pt>
                <c:pt idx="29">
                  <c:v>9</c:v>
                </c:pt>
                <c:pt idx="30">
                  <c:v>15</c:v>
                </c:pt>
                <c:pt idx="31">
                  <c:v>9</c:v>
                </c:pt>
                <c:pt idx="32">
                  <c:v>5</c:v>
                </c:pt>
                <c:pt idx="33">
                  <c:v>2</c:v>
                </c:pt>
                <c:pt idx="34">
                  <c:v>8</c:v>
                </c:pt>
                <c:pt idx="35">
                  <c:v>6</c:v>
                </c:pt>
                <c:pt idx="36">
                  <c:v>1</c:v>
                </c:pt>
                <c:pt idx="37">
                  <c:v>3</c:v>
                </c:pt>
                <c:pt idx="38">
                  <c:v>3</c:v>
                </c:pt>
                <c:pt idx="39">
                  <c:v>0</c:v>
                </c:pt>
                <c:pt idx="40">
                  <c:v>4</c:v>
                </c:pt>
                <c:pt idx="41">
                  <c:v>1</c:v>
                </c:pt>
                <c:pt idx="42">
                  <c:v>0</c:v>
                </c:pt>
                <c:pt idx="43">
                  <c:v>1</c:v>
                </c:pt>
                <c:pt idx="44">
                  <c:v>0</c:v>
                </c:pt>
                <c:pt idx="45">
                  <c:v>0</c:v>
                </c:pt>
                <c:pt idx="46">
                  <c:v>2</c:v>
                </c:pt>
                <c:pt idx="47">
                  <c:v>2</c:v>
                </c:pt>
                <c:pt idx="48">
                  <c:v>1</c:v>
                </c:pt>
                <c:pt idx="49">
                  <c:v>3</c:v>
                </c:pt>
              </c:numCache>
            </c:numRef>
          </c:val>
          <c:extLst>
            <c:ext xmlns:c16="http://schemas.microsoft.com/office/drawing/2014/chart" uri="{C3380CC4-5D6E-409C-BE32-E72D297353CC}">
              <c16:uniqueId val="{00000001-0F87-4F3C-8F33-C8D008FC2CB7}"/>
            </c:ext>
          </c:extLst>
        </c:ser>
        <c:dLbls>
          <c:showLegendKey val="0"/>
          <c:showVal val="0"/>
          <c:showCatName val="0"/>
          <c:showSerName val="0"/>
          <c:showPercent val="0"/>
          <c:showBubbleSize val="0"/>
        </c:dLbls>
        <c:gapWidth val="219"/>
        <c:overlap val="-27"/>
        <c:axId val="726945488"/>
        <c:axId val="726945816"/>
      </c:barChart>
      <c:catAx>
        <c:axId val="72694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probe</a:t>
                </a:r>
                <a:r>
                  <a:rPr lang="zh-CN" altLang="en-US"/>
                  <a:t>操作所测时间</a:t>
                </a:r>
                <a:r>
                  <a:rPr lang="en-US" altLang="zh-CN"/>
                  <a:t>/ns</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816"/>
        <c:crosses val="autoZero"/>
        <c:auto val="1"/>
        <c:lblAlgn val="ctr"/>
        <c:lblOffset val="100"/>
        <c:noMultiLvlLbl val="0"/>
      </c:catAx>
      <c:valAx>
        <c:axId val="726945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在相应时间点的分布次数</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mc:AlternateContent xmlns:mc="http://schemas.openxmlformats.org/markup-compatibility/2006" xmlns:a14="http://schemas.microsoft.com/office/drawing/2010/main">
      <mc:Choice Requires="a14">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14:m>
                <m:oMath xmlns:m="http://schemas.openxmlformats.org/officeDocument/2006/math">
                  <m:acc>
                    <m:accPr>
                      <m:chr m:val="̂"/>
                      <m:ctrlPr>
                        <a:rPr lang="zh-CN" altLang="en-US" sz="2000" b="1" i="1" smtClean="0">
                          <a:solidFill>
                            <a:srgbClr val="203864"/>
                          </a:solidFill>
                          <a:latin typeface="Cambria Math" panose="02040503050406030204" pitchFamily="18" charset="0"/>
                        </a:rPr>
                      </m:ctrlPr>
                    </m:accPr>
                    <m:e>
                      <m:r>
                        <a:rPr lang="en-US" altLang="zh-CN" sz="2000" b="1" i="1" smtClean="0">
                          <a:solidFill>
                            <a:srgbClr val="203864"/>
                          </a:solidFill>
                          <a:latin typeface="Cambria Math" panose="02040503050406030204" pitchFamily="18" charset="0"/>
                        </a:rPr>
                        <m:t>𝒌</m:t>
                      </m:r>
                    </m:e>
                  </m:acc>
                </m:oMath>
              </a14:m>
              <a:r>
                <a:rPr lang="zh-CN" altLang="en-US" sz="2000" b="1" dirty="0" smtClean="0">
                  <a:solidFill>
                    <a:srgbClr val="203864"/>
                  </a:solidFill>
                </a:rPr>
                <a:t>为攻击结果</a:t>
              </a:r>
              <a:endParaRPr lang="zh-CN" altLang="en-US" sz="2000" b="1" dirty="0">
                <a:solidFill>
                  <a:srgbClr val="203864"/>
                </a:solidFill>
              </a:endParaRPr>
            </a:p>
          </dgm:t>
        </dgm:pt>
      </mc:Choice>
      <mc:Fallback xmlns="">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r>
                <a:rPr lang="en-US" altLang="zh-CN" sz="2000" b="1" i="0" smtClean="0">
                  <a:solidFill>
                    <a:srgbClr val="203864"/>
                  </a:solidFill>
                  <a:latin typeface="Cambria Math" panose="02040503050406030204" pitchFamily="18" charset="0"/>
                </a:rPr>
                <a:t>𝒌</a:t>
              </a:r>
              <a:r>
                <a:rPr lang="zh-CN" altLang="en-US" sz="2000" b="1" i="0" smtClean="0">
                  <a:solidFill>
                    <a:srgbClr val="203864"/>
                  </a:solidFill>
                  <a:latin typeface="Cambria Math" panose="02040503050406030204" pitchFamily="18" charset="0"/>
                </a:rPr>
                <a:t> ̂</a:t>
              </a:r>
              <a:r>
                <a:rPr lang="zh-CN" altLang="en-US" sz="2000" b="1" dirty="0" smtClean="0">
                  <a:solidFill>
                    <a:srgbClr val="203864"/>
                  </a:solidFill>
                </a:rPr>
                <a:t>为攻击结果</a:t>
              </a:r>
              <a:endParaRPr lang="zh-CN" altLang="en-US" sz="2000" b="1" dirty="0">
                <a:solidFill>
                  <a:srgbClr val="203864"/>
                </a:solidFill>
              </a:endParaRPr>
            </a:p>
          </dgm:t>
        </dgm:pt>
      </mc:Fallback>
    </mc:AlternateConten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dgm:pt modelId="{B82426F5-0DBC-427C-8FBA-20FADBB2D550}">
      <dgm:prSet phldrT="[文本]" custT="1"/>
      <dgm:spPr>
        <a:blipFill>
          <a:blip xmlns:r="http://schemas.openxmlformats.org/officeDocument/2006/relationships" r:embed="rId1"/>
          <a:stretch>
            <a:fillRect l="-1120" t="-8293" r="-1401" b="-15610"/>
          </a:stretch>
        </a:blipFill>
        <a:ln w="12700" cap="flat" cmpd="sng" algn="ctr">
          <a:solidFill>
            <a:prstClr val="white">
              <a:hueOff val="0"/>
              <a:satOff val="0"/>
              <a:lumOff val="0"/>
              <a:alphaOff val="0"/>
            </a:prstClr>
          </a:solidFill>
          <a:prstDash val="solid"/>
          <a:miter lim="800000"/>
        </a:ln>
        <a:effectLst/>
      </dgm:spPr>
      <dgm:t>
        <a:bodyPr/>
        <a:lstStyle/>
        <a:p>
          <a:r>
            <a:rPr lang="zh-CN" altLang="en-US">
              <a:noFill/>
            </a:rPr>
            <a:t> </a:t>
          </a:r>
        </a:p>
      </dgm:t>
    </dgm:p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9D716-08F1-4E11-A629-41731354FD0C}">
      <dsp:nvSpPr>
        <dsp:cNvPr id="0" name=""/>
        <dsp:cNvSpPr/>
      </dsp:nvSpPr>
      <dsp:spPr>
        <a:xfrm>
          <a:off x="525829" y="0"/>
          <a:ext cx="5959398" cy="30963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4A61A-ED0E-4978-8932-C0B79720310C}">
      <dsp:nvSpPr>
        <dsp:cNvPr id="0" name=""/>
        <dsp:cNvSpPr/>
      </dsp:nvSpPr>
      <dsp:spPr>
        <a:xfrm>
          <a:off x="3380"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遍历密钥所有可能取值</a:t>
          </a:r>
          <a:r>
            <a:rPr lang="en-US" altLang="zh-CN" sz="2000" b="1" kern="1200" dirty="0">
              <a:solidFill>
                <a:srgbClr val="203864"/>
              </a:solidFill>
            </a:rPr>
            <a:t>k</a:t>
          </a:r>
          <a:endParaRPr lang="zh-CN" altLang="en-US" sz="2000" b="1" kern="1200" dirty="0">
            <a:solidFill>
              <a:srgbClr val="203864"/>
            </a:solidFill>
          </a:endParaRPr>
        </a:p>
      </dsp:txBody>
      <dsp:txXfrm>
        <a:off x="63840" y="989363"/>
        <a:ext cx="2046328" cy="1117617"/>
      </dsp:txXfrm>
    </dsp:sp>
    <dsp:sp modelId="{00D7A139-B344-4562-B74D-49E8657FD0AF}">
      <dsp:nvSpPr>
        <dsp:cNvPr id="0" name=""/>
        <dsp:cNvSpPr/>
      </dsp:nvSpPr>
      <dsp:spPr>
        <a:xfrm>
          <a:off x="2421904"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获取密钥</a:t>
          </a:r>
          <a:r>
            <a:rPr lang="en-US" altLang="zh-CN" sz="2000" b="1" kern="1200" dirty="0">
              <a:solidFill>
                <a:srgbClr val="203864"/>
              </a:solidFill>
            </a:rPr>
            <a:t>k</a:t>
          </a:r>
          <a:r>
            <a:rPr lang="zh-CN" altLang="en-US" sz="2000" b="1" kern="1200" dirty="0">
              <a:solidFill>
                <a:srgbClr val="203864"/>
              </a:solidFill>
            </a:rPr>
            <a:t>所对应的度量分数</a:t>
          </a:r>
        </a:p>
      </dsp:txBody>
      <dsp:txXfrm>
        <a:off x="2482364" y="989363"/>
        <a:ext cx="2046328" cy="1117617"/>
      </dsp:txXfrm>
    </dsp:sp>
    <dsp:sp modelId="{A92884CC-8F75-45A9-9626-85C51FAAF202}">
      <dsp:nvSpPr>
        <dsp:cNvPr id="0" name=""/>
        <dsp:cNvSpPr/>
      </dsp:nvSpPr>
      <dsp:spPr>
        <a:xfrm>
          <a:off x="4840427"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203864"/>
              </a:solidFill>
            </a:rPr>
            <a:t>对可疑度进行排序，可疑度最高的</a:t>
          </a:r>
          <a14:m xmlns:a14="http://schemas.microsoft.com/office/drawing/2010/main">
            <m:oMath xmlns:m="http://schemas.openxmlformats.org/officeDocument/2006/math">
              <m:acc>
                <m:accPr>
                  <m:chr m:val="̂"/>
                  <m:ctrlPr>
                    <a:rPr lang="zh-CN" altLang="en-US" sz="2000" b="1" i="1" kern="1200" smtClean="0">
                      <a:solidFill>
                        <a:srgbClr val="203864"/>
                      </a:solidFill>
                      <a:latin typeface="Cambria Math" panose="02040503050406030204" pitchFamily="18" charset="0"/>
                    </a:rPr>
                  </m:ctrlPr>
                </m:accPr>
                <m:e>
                  <m:r>
                    <a:rPr lang="en-US" altLang="zh-CN" sz="2000" b="1" i="1" kern="1200" smtClean="0">
                      <a:solidFill>
                        <a:srgbClr val="203864"/>
                      </a:solidFill>
                      <a:latin typeface="Cambria Math" panose="02040503050406030204" pitchFamily="18" charset="0"/>
                    </a:rPr>
                    <m:t>𝒌</m:t>
                  </m:r>
                </m:e>
              </m:acc>
            </m:oMath>
          </a14:m>
          <a:r>
            <a:rPr lang="zh-CN" altLang="en-US" sz="2000" b="1" kern="1200" dirty="0" smtClean="0">
              <a:solidFill>
                <a:srgbClr val="203864"/>
              </a:solidFill>
            </a:rPr>
            <a:t>为攻击结果</a:t>
          </a:r>
          <a:endParaRPr lang="zh-CN" altLang="en-US" sz="2000" b="1" kern="1200" dirty="0">
            <a:solidFill>
              <a:srgbClr val="203864"/>
            </a:solidFill>
          </a:endParaRPr>
        </a:p>
      </dsp:txBody>
      <dsp:txXfrm>
        <a:off x="4900887" y="989363"/>
        <a:ext cx="2046328" cy="11176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5E41-DC67-4C41-B662-A4FF56AF8058}" type="datetimeFigureOut">
              <a:rPr lang="zh-CN" altLang="en-US" smtClean="0"/>
              <a:t>2018/3/3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31D22-0C37-4AE8-AAA6-EF65D257B1E8}" type="slidenum">
              <a:rPr lang="zh-CN" altLang="en-US" smtClean="0"/>
              <a:t>‹#›</a:t>
            </a:fld>
            <a:endParaRPr lang="zh-CN" altLang="en-US"/>
          </a:p>
        </p:txBody>
      </p:sp>
    </p:spTree>
    <p:extLst>
      <p:ext uri="{BB962C8B-B14F-4D97-AF65-F5344CB8AC3E}">
        <p14:creationId xmlns:p14="http://schemas.microsoft.com/office/powerpoint/2010/main" val="233234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1</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41</a:t>
            </a:fld>
            <a:endParaRPr lang="zh-CN" altLang="en-US"/>
          </a:p>
        </p:txBody>
      </p:sp>
    </p:spTree>
    <p:extLst>
      <p:ext uri="{BB962C8B-B14F-4D97-AF65-F5344CB8AC3E}">
        <p14:creationId xmlns:p14="http://schemas.microsoft.com/office/powerpoint/2010/main" val="148390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42</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2</a:t>
            </a:fld>
            <a:endParaRPr lang="zh-CN" altLang="en-US"/>
          </a:p>
        </p:txBody>
      </p:sp>
    </p:spTree>
    <p:extLst>
      <p:ext uri="{BB962C8B-B14F-4D97-AF65-F5344CB8AC3E}">
        <p14:creationId xmlns:p14="http://schemas.microsoft.com/office/powerpoint/2010/main" val="247296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9</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22</a:t>
            </a:fld>
            <a:endParaRPr lang="zh-CN" altLang="en-US"/>
          </a:p>
        </p:txBody>
      </p:sp>
    </p:spTree>
    <p:extLst>
      <p:ext uri="{BB962C8B-B14F-4D97-AF65-F5344CB8AC3E}">
        <p14:creationId xmlns:p14="http://schemas.microsoft.com/office/powerpoint/2010/main" val="195572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30</a:t>
            </a:fld>
            <a:endParaRPr lang="zh-CN" altLang="en-US"/>
          </a:p>
        </p:txBody>
      </p:sp>
    </p:spTree>
    <p:extLst>
      <p:ext uri="{BB962C8B-B14F-4D97-AF65-F5344CB8AC3E}">
        <p14:creationId xmlns:p14="http://schemas.microsoft.com/office/powerpoint/2010/main" val="68500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D6CD-A187-4476-AD7D-58C44BB48257}" type="slidenum">
              <a:rPr lang="zh-CN" altLang="en-US" smtClean="0"/>
              <a:t>40</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flipH="1">
            <a:off x="-28575" y="0"/>
            <a:ext cx="4171950" cy="5143500"/>
          </a:xfrm>
          <a:prstGeom prst="rect">
            <a:avLst/>
          </a:prstGeom>
        </p:spPr>
      </p:pic>
      <p:sp>
        <p:nvSpPr>
          <p:cNvPr id="11" name="矩形 10"/>
          <p:cNvSpPr/>
          <p:nvPr/>
        </p:nvSpPr>
        <p:spPr>
          <a:xfrm>
            <a:off x="-28575" y="-6531"/>
            <a:ext cx="4781005"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a:off x="5095332" y="0"/>
            <a:ext cx="4048669" cy="5143500"/>
          </a:xfrm>
          <a:prstGeom prst="rect">
            <a:avLst/>
          </a:prstGeom>
        </p:spPr>
      </p:pic>
      <p:sp>
        <p:nvSpPr>
          <p:cNvPr id="4" name="Date Placeholder 3"/>
          <p:cNvSpPr>
            <a:spLocks noGrp="1"/>
          </p:cNvSpPr>
          <p:nvPr>
            <p:ph type="dt" sz="half" idx="10"/>
          </p:nvPr>
        </p:nvSpPr>
        <p:spPr/>
        <p:txBody>
          <a:bodyPr/>
          <a:lstStyle/>
          <a:p>
            <a:fld id="{EC596D5A-DC2E-4AAE-A2AB-3C5FBCA6A624}" type="datetimeFigureOut">
              <a:rPr lang="zh-CN" altLang="en-US" smtClean="0"/>
              <a:t>2018/3/3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CC782B1-88CD-4A03-981A-E05FB4213BA5}" type="slidenum">
              <a:rPr lang="zh-CN" altLang="en-US" smtClean="0"/>
              <a:t>‹#›</a:t>
            </a:fld>
            <a:endParaRPr lang="zh-CN" altLang="en-US"/>
          </a:p>
        </p:txBody>
      </p:sp>
      <p:sp>
        <p:nvSpPr>
          <p:cNvPr id="2" name="Title 1"/>
          <p:cNvSpPr>
            <a:spLocks noGrp="1"/>
          </p:cNvSpPr>
          <p:nvPr>
            <p:ph type="ctrTitle"/>
          </p:nvPr>
        </p:nvSpPr>
        <p:spPr>
          <a:xfrm>
            <a:off x="391888" y="1500187"/>
            <a:ext cx="5380262" cy="1372562"/>
          </a:xfrm>
        </p:spPr>
        <p:txBody>
          <a:bodyPr anchor="b">
            <a:noAutofit/>
          </a:bodyPr>
          <a:lstStyle>
            <a:lvl1pPr algn="ctr">
              <a:lnSpc>
                <a:spcPct val="100000"/>
              </a:lnSpc>
              <a:defRPr sz="3000" b="1" i="0">
                <a:solidFill>
                  <a:schemeClr val="accent1"/>
                </a:solidFill>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0924" y="2960853"/>
            <a:ext cx="5380262" cy="443388"/>
          </a:xfrm>
        </p:spPr>
        <p:txBody>
          <a:bodyPr>
            <a:normAutofit/>
          </a:bodyPr>
          <a:lstStyle>
            <a:lvl1pPr marL="0" indent="0" algn="ctr">
              <a:buNone/>
              <a:defRPr sz="1800">
                <a:solidFill>
                  <a:srgbClr val="5F5F5F"/>
                </a:solidFill>
              </a:defRPr>
            </a:lvl1pPr>
            <a:lvl2pPr marL="144661" indent="0" algn="ctr">
              <a:buNone/>
              <a:defRPr sz="600"/>
            </a:lvl2pPr>
            <a:lvl3pPr marL="289322" indent="0" algn="ctr">
              <a:buNone/>
              <a:defRPr sz="600"/>
            </a:lvl3pPr>
            <a:lvl4pPr marL="433983" indent="0" algn="ctr">
              <a:buNone/>
              <a:defRPr sz="500"/>
            </a:lvl4pPr>
            <a:lvl5pPr marL="578644" indent="0" algn="ctr">
              <a:buNone/>
              <a:defRPr sz="500"/>
            </a:lvl5pPr>
            <a:lvl6pPr marL="723305" indent="0" algn="ctr">
              <a:buNone/>
              <a:defRPr sz="500"/>
            </a:lvl6pPr>
            <a:lvl7pPr marL="867966" indent="0" algn="ctr">
              <a:buNone/>
              <a:defRPr sz="500"/>
            </a:lvl7pPr>
            <a:lvl8pPr marL="1012627" indent="0" algn="ctr">
              <a:buNone/>
              <a:defRPr sz="500"/>
            </a:lvl8pPr>
            <a:lvl9pPr marL="1157288" indent="0" algn="ctr">
              <a:buNone/>
              <a:defRPr sz="500"/>
            </a:lvl9pPr>
          </a:lstStyle>
          <a:p>
            <a:r>
              <a:rPr lang="zh-CN" altLang="en-US" smtClean="0"/>
              <a:t>单击此处编辑母版副标题样式</a:t>
            </a:r>
            <a:endParaRPr lang="en-US" dirty="0"/>
          </a:p>
        </p:txBody>
      </p:sp>
    </p:spTree>
    <p:extLst>
      <p:ext uri="{BB962C8B-B14F-4D97-AF65-F5344CB8AC3E}">
        <p14:creationId xmlns:p14="http://schemas.microsoft.com/office/powerpoint/2010/main" val="31682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
                                          </p:val>
                                        </p:tav>
                                        <p:tav tm="100000">
                                          <p:val>
                                            <p:strVal val="#ppt_x"/>
                                          </p:val>
                                        </p:tav>
                                      </p:tavLst>
                                    </p:anim>
                                    <p:anim calcmode="lin" valueType="num">
                                      <p:cBhvr>
                                        <p:cTn id="1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0" orient="horz" pos="2160" userDrawn="1">
          <p15:clr>
            <a:srgbClr val="FBAE40"/>
          </p15:clr>
        </p15:guide>
        <p15:guide id="1" pos="662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3070071"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针对</a:t>
            </a:r>
            <a:r>
              <a:rPr lang="en-US" altLang="zh-CN" sz="3000" dirty="0" smtClean="0">
                <a:latin typeface="黑体" panose="02010609060101010101" pitchFamily="49" charset="-122"/>
                <a:ea typeface="黑体" panose="02010609060101010101" pitchFamily="49" charset="-122"/>
              </a:rPr>
              <a:t>AES</a:t>
            </a:r>
            <a:r>
              <a:rPr lang="zh-CN" altLang="en-US" sz="3000" dirty="0" smtClean="0">
                <a:latin typeface="黑体" panose="02010609060101010101" pitchFamily="49" charset="-122"/>
                <a:ea typeface="黑体" panose="02010609060101010101" pitchFamily="49" charset="-122"/>
              </a:rPr>
              <a:t>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698655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562824046"/>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实验环境</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80764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第一轮攻击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57649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第二轮攻击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7179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244911590"/>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685351" cy="553998"/>
          </a:xfrm>
          <a:prstGeom prst="rect">
            <a:avLst/>
          </a:prstGeom>
          <a:noFill/>
        </p:spPr>
        <p:txBody>
          <a:bodyPr wrap="none" rtlCol="0">
            <a:spAutoFit/>
          </a:bodyPr>
          <a:lstStyle/>
          <a:p>
            <a:r>
              <a:rPr lang="en-US" altLang="zh-CN" sz="3000" dirty="0" smtClean="0">
                <a:latin typeface="黑体" panose="02010609060101010101" pitchFamily="49" charset="-122"/>
                <a:ea typeface="黑体" panose="02010609060101010101" pitchFamily="49" charset="-122"/>
              </a:rPr>
              <a:t>Cache</a:t>
            </a:r>
            <a:r>
              <a:rPr lang="zh-CN" altLang="en-US" sz="3000" dirty="0" smtClean="0">
                <a:latin typeface="黑体" panose="02010609060101010101" pitchFamily="49" charset="-122"/>
                <a:ea typeface="黑体" panose="02010609060101010101" pitchFamily="49" charset="-122"/>
              </a:rPr>
              <a:t>攻击漏洞</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239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保护措施</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5336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1844" y="10053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rgbClr val="64606D"/>
                          </a:solidFill>
                          <a:latin typeface="微软雅黑" panose="020B0503020204020204" pitchFamily="34" charset="-122"/>
                          <a:ea typeface="微软雅黑" panose="020B0503020204020204" pitchFamily="34" charset="-122"/>
                        </a:rPr>
                        <a:t>研究成果与应用</a:t>
                      </a:r>
                      <a:endParaRPr lang="zh-CN" altLang="en-US" sz="1200" dirty="0">
                        <a:solidFill>
                          <a:srgbClr val="64606D"/>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17814" y="428350"/>
            <a:ext cx="2698175" cy="523220"/>
          </a:xfrm>
          <a:prstGeom prst="rect">
            <a:avLst/>
          </a:prstGeom>
          <a:noFill/>
        </p:spPr>
        <p:txBody>
          <a:bodyPr wrap="none" rtlCol="0">
            <a:spAutoFit/>
          </a:bodyPr>
          <a:lstStyle/>
          <a:p>
            <a:pPr algn="ctr"/>
            <a:r>
              <a:rPr lang="zh-CN" altLang="en-US" sz="2800" dirty="0" smtClean="0">
                <a:solidFill>
                  <a:schemeClr val="tx1">
                    <a:lumMod val="75000"/>
                  </a:schemeClr>
                </a:solidFill>
                <a:latin typeface="微软雅黑" panose="020B0503020204020204" pitchFamily="34" charset="-122"/>
                <a:ea typeface="微软雅黑" panose="020B0503020204020204" pitchFamily="34" charset="-122"/>
              </a:rPr>
              <a:t>关键技术与难点</a:t>
            </a:r>
            <a:endParaRPr lang="zh-CN" altLang="en-US" sz="28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268760" y="3634258"/>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860688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20370" y="1005370"/>
          <a:ext cx="1259632" cy="2970000"/>
        </p:xfrm>
        <a:graphic>
          <a:graphicData uri="http://schemas.openxmlformats.org/drawingml/2006/table">
            <a:tbl>
              <a:tblPr>
                <a:tableStyleId>{2D5ABB26-0587-4C30-8999-92F81FD0307C}</a:tableStyleId>
              </a:tblPr>
              <a:tblGrid>
                <a:gridCol w="1259632">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94000">
                <a:tc>
                  <a:txBody>
                    <a:bodyPr/>
                    <a:lstStyle/>
                    <a:p>
                      <a:pPr algn="ctr"/>
                      <a:r>
                        <a:rPr lang="en-US" altLang="zh-CN" sz="1200" baseline="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bg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755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30778" y="428350"/>
            <a:ext cx="1620957" cy="523220"/>
          </a:xfrm>
          <a:prstGeom prst="rect">
            <a:avLst/>
          </a:prstGeom>
          <a:noFill/>
        </p:spPr>
        <p:txBody>
          <a:bodyPr wrap="none" rtlCol="0">
            <a:spAutoFit/>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论文总结</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1829" y="3382780"/>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论文总结</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38305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658073" y="398294"/>
            <a:ext cx="1569660" cy="507831"/>
          </a:xfrm>
          <a:prstGeom prst="rect">
            <a:avLst/>
          </a:prstGeom>
          <a:noFill/>
        </p:spPr>
        <p:txBody>
          <a:bodyPr wrap="none" rtlCol="0">
            <a:spAutoFit/>
          </a:bodyPr>
          <a:lstStyle/>
          <a:p>
            <a:r>
              <a:rPr lang="zh-CN" altLang="en-US" sz="2700" dirty="0" smtClean="0">
                <a:latin typeface="黑体" panose="02010609060101010101" pitchFamily="49" charset="-122"/>
                <a:ea typeface="黑体" panose="02010609060101010101" pitchFamily="49" charset="-122"/>
              </a:rPr>
              <a:t>论文总结</a:t>
            </a:r>
            <a:endParaRPr lang="zh-CN" altLang="en-US" sz="2700" dirty="0">
              <a:latin typeface="黑体" panose="02010609060101010101" pitchFamily="49" charset="-122"/>
              <a:ea typeface="黑体" panose="02010609060101010101" pitchFamily="49" charset="-122"/>
            </a:endParaRPr>
          </a:p>
        </p:txBody>
      </p:sp>
      <p:graphicFrame>
        <p:nvGraphicFramePr>
          <p:cNvPr id="16" name="表格 15"/>
          <p:cNvGraphicFramePr>
            <a:graphicFrameLocks noGrp="1"/>
          </p:cNvGraphicFramePr>
          <p:nvPr userDrawn="1">
            <p:extLst/>
          </p:nvPr>
        </p:nvGraphicFramePr>
        <p:xfrm>
          <a:off x="6146" y="971682"/>
          <a:ext cx="1268760" cy="2999472"/>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623472">
                <a:tc>
                  <a:txBody>
                    <a:bodyP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矩形 17"/>
          <p:cNvSpPr/>
          <p:nvPr userDrawn="1"/>
        </p:nvSpPr>
        <p:spPr>
          <a:xfrm>
            <a:off x="0" y="954496"/>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userDrawn="1"/>
        </p:nvSpPr>
        <p:spPr>
          <a:xfrm>
            <a:off x="2751" y="1559254"/>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1829" y="3382780"/>
            <a:ext cx="1268760" cy="591140"/>
            <a:chOff x="2311936" y="2060849"/>
            <a:chExt cx="1691680" cy="788186"/>
          </a:xfrm>
        </p:grpSpPr>
        <p:sp>
          <p:nvSpPr>
            <p:cNvPr id="14" name="矩形 13"/>
            <p:cNvSpPr/>
            <p:nvPr userDrawn="1"/>
          </p:nvSpPr>
          <p:spPr>
            <a:xfrm>
              <a:off x="2311936" y="2060849"/>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论文总结</a:t>
              </a:r>
              <a:endParaRPr lang="zh-CN" altLang="en-US" sz="1200" dirty="0">
                <a:latin typeface="微软雅黑" panose="020B0503020204020204" pitchFamily="34" charset="-122"/>
                <a:ea typeface="微软雅黑" panose="020B0503020204020204"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3485335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C9AE9-A0B1-4DD8-966A-8988A2E7F308}" type="datetimeFigureOut">
              <a:rPr lang="zh-CN" altLang="en-US" smtClean="0"/>
              <a:t>2018/3/3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AF01A8-666C-47D9-8F1E-E4C085229CB2}" type="slidenum">
              <a:rPr lang="zh-CN" altLang="en-US" smtClean="0"/>
              <a:t>‹#›</a:t>
            </a:fld>
            <a:endParaRPr lang="zh-CN" altLang="en-US"/>
          </a:p>
        </p:txBody>
      </p:sp>
      <p:sp>
        <p:nvSpPr>
          <p:cNvPr id="7" name="Slide Number Placeholder 5"/>
          <p:cNvSpPr txBox="1">
            <a:spLocks/>
          </p:cNvSpPr>
          <p:nvPr/>
        </p:nvSpPr>
        <p:spPr>
          <a:xfrm>
            <a:off x="6572250" y="4881569"/>
            <a:ext cx="2057400" cy="273844"/>
          </a:xfrm>
          <a:prstGeom prst="rect">
            <a:avLst/>
          </a:prstGeom>
        </p:spPr>
        <p:txBody>
          <a:bodyPr vert="horz" lIns="28932" tIns="14467" rIns="28932" bIns="14467" rtlCol="0" anchor="ctr"/>
          <a:lstStyle>
            <a:defPPr>
              <a:defRPr lang="zh-CN"/>
            </a:defPPr>
            <a:lvl1pPr marL="0" algn="r" defTabSz="1219170" rtl="0" eaLnBrk="1" latinLnBrk="0" hangingPunct="1">
              <a:defRPr sz="1200" kern="1200">
                <a:solidFill>
                  <a:schemeClr val="bg1">
                    <a:lumMod val="6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906490-237C-474C-BA2E-D98840BC1F8F}" type="slidenum">
              <a:rPr lang="zh-CN" altLang="en-US" sz="400" smtClean="0"/>
              <a:pPr/>
              <a:t>‹#›</a:t>
            </a:fld>
            <a:endParaRPr lang="zh-CN" altLang="en-US" sz="400"/>
          </a:p>
        </p:txBody>
      </p:sp>
    </p:spTree>
    <p:extLst>
      <p:ext uri="{BB962C8B-B14F-4D97-AF65-F5344CB8AC3E}">
        <p14:creationId xmlns:p14="http://schemas.microsoft.com/office/powerpoint/2010/main" val="6019677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背景</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9197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目标</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67488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相关工作</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3847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736483777"/>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研究内容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主要研究内容</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7875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3426320434"/>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精确计时方式</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2567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高效驱逐策略</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52262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有效攻击方案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963243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0">
            <a:extLst>
              <a:ext uri="{28A0092B-C50C-407E-A947-70E740481C1C}">
                <a14:useLocalDpi xmlns:a14="http://schemas.microsoft.com/office/drawing/2010/main" val="0"/>
              </a:ext>
            </a:extLst>
          </a:blip>
          <a:srcRect l="47714"/>
          <a:stretch/>
        </p:blipFill>
        <p:spPr>
          <a:xfrm flipH="1">
            <a:off x="-28575" y="0"/>
            <a:ext cx="3757613" cy="5143500"/>
          </a:xfrm>
          <a:prstGeom prst="rect">
            <a:avLst/>
          </a:prstGeom>
        </p:spPr>
      </p:pic>
      <p:sp>
        <p:nvSpPr>
          <p:cNvPr id="9" name="矩形 8"/>
          <p:cNvSpPr/>
          <p:nvPr/>
        </p:nvSpPr>
        <p:spPr>
          <a:xfrm>
            <a:off x="-28575" y="0"/>
            <a:ext cx="4407694"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3" name="Text Placeholder 2"/>
          <p:cNvSpPr>
            <a:spLocks noGrp="1"/>
          </p:cNvSpPr>
          <p:nvPr>
            <p:ph type="body" idx="1"/>
          </p:nvPr>
        </p:nvSpPr>
        <p:spPr>
          <a:xfrm>
            <a:off x="566063" y="1078706"/>
            <a:ext cx="8010253" cy="3767138"/>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p:txBody>
      </p:sp>
      <p:sp>
        <p:nvSpPr>
          <p:cNvPr id="4" name="Date Placeholder 3"/>
          <p:cNvSpPr>
            <a:spLocks noGrp="1"/>
          </p:cNvSpPr>
          <p:nvPr>
            <p:ph type="dt" sz="half" idx="2"/>
          </p:nvPr>
        </p:nvSpPr>
        <p:spPr>
          <a:xfrm>
            <a:off x="628650" y="4767269"/>
            <a:ext cx="2057400" cy="273844"/>
          </a:xfrm>
          <a:prstGeom prst="rect">
            <a:avLst/>
          </a:prstGeom>
        </p:spPr>
        <p:txBody>
          <a:bodyPr vert="horz" lIns="68580" tIns="34290" rIns="68580" bIns="34290" rtlCol="0" anchor="ctr"/>
          <a:lstStyle>
            <a:lvl1pPr algn="l">
              <a:defRPr sz="400">
                <a:solidFill>
                  <a:schemeClr val="bg1">
                    <a:lumMod val="65000"/>
                  </a:schemeClr>
                </a:solidFill>
              </a:defRPr>
            </a:lvl1pPr>
          </a:lstStyle>
          <a:p>
            <a:fld id="{EC596D5A-DC2E-4AAE-A2AB-3C5FBCA6A624}" type="datetimeFigureOut">
              <a:rPr lang="zh-CN" altLang="en-US" smtClean="0"/>
              <a:t>2018/3/3</a:t>
            </a:fld>
            <a:endParaRPr lang="zh-CN" altLang="en-US"/>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68580" tIns="34290" rIns="68580" bIns="34290" rtlCol="0" anchor="ctr"/>
          <a:lstStyle>
            <a:lvl1pPr algn="ctr">
              <a:defRPr sz="4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68580" tIns="34290" rIns="68580" bIns="34290" rtlCol="0" anchor="ctr"/>
          <a:lstStyle>
            <a:lvl1pPr algn="r">
              <a:defRPr sz="400">
                <a:solidFill>
                  <a:schemeClr val="bg1">
                    <a:lumMod val="65000"/>
                  </a:schemeClr>
                </a:solidFill>
              </a:defRPr>
            </a:lvl1pPr>
          </a:lstStyle>
          <a:p>
            <a:fld id="{1CC782B1-88CD-4A03-981A-E05FB4213BA5}" type="slidenum">
              <a:rPr lang="zh-CN" altLang="en-US" smtClean="0"/>
              <a:t>‹#›</a:t>
            </a:fld>
            <a:endParaRPr lang="zh-CN" altLang="en-US"/>
          </a:p>
        </p:txBody>
      </p:sp>
      <p:sp>
        <p:nvSpPr>
          <p:cNvPr id="2" name="Title Placeholder 1"/>
          <p:cNvSpPr>
            <a:spLocks noGrp="1"/>
          </p:cNvSpPr>
          <p:nvPr>
            <p:ph type="title"/>
          </p:nvPr>
        </p:nvSpPr>
        <p:spPr>
          <a:xfrm>
            <a:off x="566063" y="189650"/>
            <a:ext cx="8010253" cy="567590"/>
          </a:xfrm>
          <a:prstGeom prst="rect">
            <a:avLst/>
          </a:prstGeom>
        </p:spPr>
        <p:txBody>
          <a:bodyPr vert="horz" lIns="68580" tIns="34290" rIns="68580" bIns="34290" rtlCol="0" anchor="b">
            <a:no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093129955"/>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693" r:id="rId3"/>
    <p:sldLayoutId id="2147483700" r:id="rId4"/>
    <p:sldLayoutId id="2147483701" r:id="rId5"/>
    <p:sldLayoutId id="2147483686" r:id="rId6"/>
    <p:sldLayoutId id="2147483697" r:id="rId7"/>
    <p:sldLayoutId id="2147483702" r:id="rId8"/>
    <p:sldLayoutId id="2147483703" r:id="rId9"/>
    <p:sldLayoutId id="2147483704" r:id="rId10"/>
    <p:sldLayoutId id="2147483698" r:id="rId11"/>
    <p:sldLayoutId id="2147483705" r:id="rId12"/>
    <p:sldLayoutId id="2147483706" r:id="rId13"/>
    <p:sldLayoutId id="2147483699" r:id="rId14"/>
    <p:sldLayoutId id="2147483707" r:id="rId15"/>
    <p:sldLayoutId id="2147483708" r:id="rId16"/>
    <p:sldLayoutId id="2147483709" r:id="rId17"/>
    <p:sldLayoutId id="2147483710" r:id="rId18"/>
  </p:sldLayoutIdLst>
  <p:timing>
    <p:tnLst>
      <p:par>
        <p:cTn id="1" dur="indefinite" restart="never" nodeType="tmRoot"/>
      </p:par>
    </p:tnLst>
  </p:timing>
  <p:txStyles>
    <p:titleStyle>
      <a:lvl1pPr algn="l" defTabSz="289322" rtl="0" eaLnBrk="1" latinLnBrk="0" hangingPunct="1">
        <a:lnSpc>
          <a:spcPct val="90000"/>
        </a:lnSpc>
        <a:spcBef>
          <a:spcPct val="0"/>
        </a:spcBef>
        <a:buNone/>
        <a:defRPr sz="2400" b="1" kern="1200">
          <a:solidFill>
            <a:schemeClr val="accent1"/>
          </a:solidFill>
          <a:effectLst/>
          <a:latin typeface="+mj-lt"/>
          <a:ea typeface="+mj-ea"/>
          <a:cs typeface="+mj-cs"/>
        </a:defRPr>
      </a:lvl1pPr>
    </p:titleStyle>
    <p:body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289322" rtl="0" eaLnBrk="1" latinLnBrk="0" hangingPunct="1">
        <a:defRPr sz="600" kern="1200">
          <a:solidFill>
            <a:schemeClr val="tx1"/>
          </a:solidFill>
          <a:latin typeface="+mn-lt"/>
          <a:ea typeface="+mn-ea"/>
          <a:cs typeface="+mn-cs"/>
        </a:defRPr>
      </a:lvl1pPr>
      <a:lvl2pPr marL="144661" algn="l" defTabSz="289322" rtl="0" eaLnBrk="1" latinLnBrk="0" hangingPunct="1">
        <a:defRPr sz="600" kern="1200">
          <a:solidFill>
            <a:schemeClr val="tx1"/>
          </a:solidFill>
          <a:latin typeface="+mn-lt"/>
          <a:ea typeface="+mn-ea"/>
          <a:cs typeface="+mn-cs"/>
        </a:defRPr>
      </a:lvl2pPr>
      <a:lvl3pPr marL="289322" algn="l" defTabSz="289322" rtl="0" eaLnBrk="1" latinLnBrk="0" hangingPunct="1">
        <a:defRPr sz="600" kern="1200">
          <a:solidFill>
            <a:schemeClr val="tx1"/>
          </a:solidFill>
          <a:latin typeface="+mn-lt"/>
          <a:ea typeface="+mn-ea"/>
          <a:cs typeface="+mn-cs"/>
        </a:defRPr>
      </a:lvl3pPr>
      <a:lvl4pPr marL="433983" algn="l" defTabSz="289322" rtl="0" eaLnBrk="1" latinLnBrk="0" hangingPunct="1">
        <a:defRPr sz="600" kern="1200">
          <a:solidFill>
            <a:schemeClr val="tx1"/>
          </a:solidFill>
          <a:latin typeface="+mn-lt"/>
          <a:ea typeface="+mn-ea"/>
          <a:cs typeface="+mn-cs"/>
        </a:defRPr>
      </a:lvl4pPr>
      <a:lvl5pPr marL="578644" algn="l" defTabSz="289322" rtl="0" eaLnBrk="1" latinLnBrk="0" hangingPunct="1">
        <a:defRPr sz="600" kern="1200">
          <a:solidFill>
            <a:schemeClr val="tx1"/>
          </a:solidFill>
          <a:latin typeface="+mn-lt"/>
          <a:ea typeface="+mn-ea"/>
          <a:cs typeface="+mn-cs"/>
        </a:defRPr>
      </a:lvl5pPr>
      <a:lvl6pPr marL="723305" algn="l" defTabSz="289322" rtl="0" eaLnBrk="1" latinLnBrk="0" hangingPunct="1">
        <a:defRPr sz="600" kern="1200">
          <a:solidFill>
            <a:schemeClr val="tx1"/>
          </a:solidFill>
          <a:latin typeface="+mn-lt"/>
          <a:ea typeface="+mn-ea"/>
          <a:cs typeface="+mn-cs"/>
        </a:defRPr>
      </a:lvl6pPr>
      <a:lvl7pPr marL="867966" algn="l" defTabSz="289322" rtl="0" eaLnBrk="1" latinLnBrk="0" hangingPunct="1">
        <a:defRPr sz="600" kern="1200">
          <a:solidFill>
            <a:schemeClr val="tx1"/>
          </a:solidFill>
          <a:latin typeface="+mn-lt"/>
          <a:ea typeface="+mn-ea"/>
          <a:cs typeface="+mn-cs"/>
        </a:defRPr>
      </a:lvl7pPr>
      <a:lvl8pPr marL="1012627" algn="l" defTabSz="289322" rtl="0" eaLnBrk="1" latinLnBrk="0" hangingPunct="1">
        <a:defRPr sz="600" kern="1200">
          <a:solidFill>
            <a:schemeClr val="tx1"/>
          </a:solidFill>
          <a:latin typeface="+mn-lt"/>
          <a:ea typeface="+mn-ea"/>
          <a:cs typeface="+mn-cs"/>
        </a:defRPr>
      </a:lvl8pPr>
      <a:lvl9pPr marL="1157288" algn="l" defTabSz="289322" rtl="0" eaLnBrk="1" latinLnBrk="0" hangingPunct="1">
        <a:defRPr sz="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8.png"/><Relationship Id="rId3" Type="http://schemas.openxmlformats.org/officeDocument/2006/relationships/image" Target="../media/image12.jpeg"/><Relationship Id="rId7" Type="http://schemas.openxmlformats.org/officeDocument/2006/relationships/image" Target="../media/image22.png"/><Relationship Id="rId12" Type="http://schemas.openxmlformats.org/officeDocument/2006/relationships/image" Target="../media/image20.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19.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8.png"/><Relationship Id="rId3" Type="http://schemas.openxmlformats.org/officeDocument/2006/relationships/image" Target="../media/image12.jpeg"/><Relationship Id="rId7" Type="http://schemas.openxmlformats.org/officeDocument/2006/relationships/image" Target="../media/image22.png"/><Relationship Id="rId12" Type="http://schemas.openxmlformats.org/officeDocument/2006/relationships/image" Target="../media/image20.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19.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619" y="1627577"/>
            <a:ext cx="6085786" cy="3681959"/>
          </a:xfrm>
          <a:prstGeom prst="rect">
            <a:avLst/>
          </a:prstGeom>
        </p:spPr>
      </p:pic>
      <p:cxnSp>
        <p:nvCxnSpPr>
          <p:cNvPr id="9" name="直接连接符 8"/>
          <p:cNvCxnSpPr/>
          <p:nvPr/>
        </p:nvCxnSpPr>
        <p:spPr>
          <a:xfrm>
            <a:off x="845625" y="2602896"/>
            <a:ext cx="3888432" cy="879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73835" y="4336779"/>
            <a:ext cx="324407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p:nvPr>
        </p:nvSpPr>
        <p:spPr>
          <a:xfrm>
            <a:off x="1172147" y="3997324"/>
            <a:ext cx="3235388" cy="339455"/>
          </a:xfrm>
        </p:spPr>
        <p:txBody>
          <a:bodyPr anchor="ctr">
            <a:normAutofit/>
          </a:bodyPr>
          <a:lstStyle/>
          <a:p>
            <a:pPr algn="r"/>
            <a:r>
              <a:rPr lang="zh-CN" altLang="en-US" dirty="0">
                <a:cs typeface="+mn-ea"/>
                <a:sym typeface="+mn-lt"/>
              </a:rPr>
              <a:t>计算机</a:t>
            </a:r>
            <a:r>
              <a:rPr lang="zh-CN" altLang="en-US" dirty="0" smtClean="0">
                <a:cs typeface="+mn-ea"/>
                <a:sym typeface="+mn-lt"/>
              </a:rPr>
              <a:t>学院</a:t>
            </a:r>
            <a:endParaRPr lang="zh-CN" altLang="en-US" dirty="0">
              <a:cs typeface="+mn-ea"/>
              <a:sym typeface="+mn-lt"/>
            </a:endParaRPr>
          </a:p>
        </p:txBody>
      </p:sp>
      <p:sp>
        <p:nvSpPr>
          <p:cNvPr id="4" name="TextBox 3"/>
          <p:cNvSpPr txBox="1"/>
          <p:nvPr/>
        </p:nvSpPr>
        <p:spPr>
          <a:xfrm>
            <a:off x="1208816" y="4336316"/>
            <a:ext cx="1512168" cy="372410"/>
          </a:xfrm>
          <a:prstGeom prst="rect">
            <a:avLst/>
          </a:prstGeom>
          <a:noFill/>
        </p:spPr>
        <p:txBody>
          <a:bodyPr wrap="square" rtlCol="0">
            <a:spAutoFit/>
          </a:bodyPr>
          <a:lstStyle/>
          <a:p>
            <a:pPr>
              <a:lnSpc>
                <a:spcPct val="130000"/>
              </a:lnSpc>
            </a:pPr>
            <a:r>
              <a:rPr lang="zh-CN" altLang="en-US" sz="1400" b="1" dirty="0" smtClean="0">
                <a:cs typeface="+mn-ea"/>
                <a:sym typeface="+mn-lt"/>
              </a:rPr>
              <a:t>答辩人：</a:t>
            </a:r>
            <a:r>
              <a:rPr lang="zh-CN" altLang="en-US" sz="1400" dirty="0">
                <a:cs typeface="+mn-ea"/>
                <a:sym typeface="+mn-lt"/>
              </a:rPr>
              <a:t>李勃</a:t>
            </a:r>
            <a:endParaRPr lang="zh-CN" altLang="en-US" sz="1400" dirty="0" smtClean="0">
              <a:cs typeface="+mn-ea"/>
              <a:sym typeface="+mn-lt"/>
            </a:endParaRPr>
          </a:p>
        </p:txBody>
      </p:sp>
      <p:sp>
        <p:nvSpPr>
          <p:cNvPr id="5" name="TextBox 4"/>
          <p:cNvSpPr txBox="1"/>
          <p:nvPr/>
        </p:nvSpPr>
        <p:spPr>
          <a:xfrm>
            <a:off x="2987824" y="4333594"/>
            <a:ext cx="1809058" cy="372410"/>
          </a:xfrm>
          <a:prstGeom prst="rect">
            <a:avLst/>
          </a:prstGeom>
          <a:noFill/>
        </p:spPr>
        <p:txBody>
          <a:bodyPr wrap="square" rtlCol="0">
            <a:spAutoFit/>
          </a:bodyPr>
          <a:lstStyle/>
          <a:p>
            <a:pPr>
              <a:lnSpc>
                <a:spcPct val="130000"/>
              </a:lnSpc>
            </a:pPr>
            <a:r>
              <a:rPr lang="zh-CN" altLang="en-US" sz="1400" b="1" dirty="0" smtClean="0">
                <a:cs typeface="+mn-ea"/>
                <a:sym typeface="+mn-lt"/>
              </a:rPr>
              <a:t>导师：</a:t>
            </a:r>
            <a:r>
              <a:rPr lang="zh-CN" altLang="en-US" sz="1400" dirty="0" smtClean="0">
                <a:cs typeface="+mn-ea"/>
                <a:sym typeface="+mn-lt"/>
              </a:rPr>
              <a:t>姜博副教授</a:t>
            </a:r>
          </a:p>
        </p:txBody>
      </p:sp>
      <p:pic>
        <p:nvPicPr>
          <p:cNvPr id="12" name="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0" y="5236046"/>
            <a:ext cx="609600" cy="609600"/>
          </a:xfrm>
          <a:prstGeom prst="rect">
            <a:avLst/>
          </a:prstGeom>
        </p:spPr>
      </p:pic>
      <p:pic>
        <p:nvPicPr>
          <p:cNvPr id="11" name="图片 10"/>
          <p:cNvPicPr>
            <a:picLocks noChangeAspect="1"/>
          </p:cNvPicPr>
          <p:nvPr/>
        </p:nvPicPr>
        <p:blipFill>
          <a:blip r:embed="rId7"/>
          <a:stretch>
            <a:fillRect/>
          </a:stretch>
        </p:blipFill>
        <p:spPr>
          <a:xfrm>
            <a:off x="112247" y="69818"/>
            <a:ext cx="1430609" cy="1430609"/>
          </a:xfrm>
          <a:prstGeom prst="rect">
            <a:avLst/>
          </a:prstGeom>
        </p:spPr>
      </p:pic>
      <p:sp>
        <p:nvSpPr>
          <p:cNvPr id="15" name="标题 1"/>
          <p:cNvSpPr txBox="1">
            <a:spLocks/>
          </p:cNvSpPr>
          <p:nvPr/>
        </p:nvSpPr>
        <p:spPr>
          <a:xfrm>
            <a:off x="323528" y="1839882"/>
            <a:ext cx="5464021" cy="759829"/>
          </a:xfrm>
          <a:prstGeom prst="rect">
            <a:avLst/>
          </a:prstGeom>
        </p:spPr>
        <p:txBody>
          <a:bodyPr vert="horz" lIns="68580" tIns="34290" rIns="68580" bIns="34290" rtlCol="0" anchor="b">
            <a:noAutofit/>
          </a:bodyPr>
          <a:lstStyle>
            <a:lvl1pPr algn="ctr" defTabSz="289322" rtl="0" eaLnBrk="1" latinLnBrk="0" hangingPunct="1">
              <a:lnSpc>
                <a:spcPct val="100000"/>
              </a:lnSpc>
              <a:spcBef>
                <a:spcPct val="0"/>
              </a:spcBef>
              <a:buNone/>
              <a:defRPr sz="3000" b="1" i="0" kern="1200">
                <a:solidFill>
                  <a:schemeClr val="accent1"/>
                </a:solidFill>
                <a:effectLst/>
                <a:latin typeface="+mj-lt"/>
                <a:ea typeface="+mj-ea"/>
                <a:cs typeface="+mj-cs"/>
              </a:defRPr>
            </a:lvl1pPr>
          </a:lstStyle>
          <a:p>
            <a:r>
              <a:rPr lang="zh-CN" altLang="zh-CN" dirty="0"/>
              <a:t>面向移动设备的</a:t>
            </a:r>
            <a:r>
              <a:rPr lang="en-US" altLang="zh-CN" dirty="0"/>
              <a:t>cache</a:t>
            </a:r>
            <a:r>
              <a:rPr lang="zh-CN" altLang="zh-CN" dirty="0"/>
              <a:t>攻击关键技术研究</a:t>
            </a:r>
          </a:p>
        </p:txBody>
      </p:sp>
    </p:spTree>
    <p:extLst>
      <p:ext uri="{BB962C8B-B14F-4D97-AF65-F5344CB8AC3E}">
        <p14:creationId xmlns:p14="http://schemas.microsoft.com/office/powerpoint/2010/main" val="36254817"/>
      </p:ext>
    </p:extLst>
  </p:cSld>
  <p:clrMapOvr>
    <a:masterClrMapping/>
  </p:clrMapOvr>
  <p:transition spd="slow" advClick="0" advTm="0">
    <p:fade/>
  </p:transition>
  <p:timing>
    <p:tnLst>
      <p:par>
        <p:cTn id="1" dur="indefinite" restart="never" nodeType="tmRoot">
          <p:childTnLst>
            <p:audio>
              <p:cMediaNode vol="80000" numSld="31">
                <p:cTn id="2"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763688" y="1923678"/>
            <a:ext cx="6048672" cy="1800200"/>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r>
              <a:rPr lang="en-US" altLang="zh-CN" dirty="0" smtClean="0"/>
              <a:t>Cache</a:t>
            </a:r>
            <a:r>
              <a:rPr lang="zh-CN" altLang="en-US" dirty="0" smtClean="0"/>
              <a:t>攻击的核心是获取被攻击程序运行过程中泄露出来的旁路信息，这些信息可包括命中率、访问时间、功耗、电磁辐射等。本题在对被攻击程序进行攻击时获取的旁路信息是被攻击程序访问的数据是否保存在缓存中，该旁路信息通过访问时间的多少来反映。因此，获取精确的计时方式对攻击结果来说是至关重要的。</a:t>
            </a:r>
            <a:endParaRPr lang="zh-CN" altLang="en-US" dirty="0"/>
          </a:p>
        </p:txBody>
      </p:sp>
    </p:spTree>
    <p:extLst>
      <p:ext uri="{BB962C8B-B14F-4D97-AF65-F5344CB8AC3E}">
        <p14:creationId xmlns:p14="http://schemas.microsoft.com/office/powerpoint/2010/main" val="936698932"/>
      </p:ext>
    </p:extLst>
  </p:cSld>
  <p:clrMapOvr>
    <a:masterClrMapping/>
  </p:clrMapOvr>
  <p:transition spd="slow" advClick="0" advTm="3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a:spLocks/>
          </p:cNvSpPr>
          <p:nvPr/>
        </p:nvSpPr>
        <p:spPr bwMode="auto">
          <a:xfrm>
            <a:off x="2493678"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8" name="Freeform 7"/>
          <p:cNvSpPr>
            <a:spLocks/>
          </p:cNvSpPr>
          <p:nvPr/>
        </p:nvSpPr>
        <p:spPr bwMode="auto">
          <a:xfrm>
            <a:off x="2493678" y="2311181"/>
            <a:ext cx="198847" cy="37302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9" name="Freeform 8"/>
          <p:cNvSpPr>
            <a:spLocks/>
          </p:cNvSpPr>
          <p:nvPr/>
        </p:nvSpPr>
        <p:spPr bwMode="auto">
          <a:xfrm>
            <a:off x="2749185"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0" name="Freeform 9"/>
          <p:cNvSpPr>
            <a:spLocks/>
          </p:cNvSpPr>
          <p:nvPr/>
        </p:nvSpPr>
        <p:spPr bwMode="auto">
          <a:xfrm>
            <a:off x="300362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1" name="Freeform 10"/>
          <p:cNvSpPr>
            <a:spLocks/>
          </p:cNvSpPr>
          <p:nvPr/>
        </p:nvSpPr>
        <p:spPr bwMode="auto">
          <a:xfrm>
            <a:off x="3255922" y="1468425"/>
            <a:ext cx="199915" cy="1215778"/>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2" name="Freeform 11"/>
          <p:cNvSpPr>
            <a:spLocks/>
          </p:cNvSpPr>
          <p:nvPr/>
        </p:nvSpPr>
        <p:spPr bwMode="auto">
          <a:xfrm>
            <a:off x="2749185" y="2057186"/>
            <a:ext cx="198847" cy="627018"/>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3" name="Freeform 12"/>
          <p:cNvSpPr>
            <a:spLocks/>
          </p:cNvSpPr>
          <p:nvPr/>
        </p:nvSpPr>
        <p:spPr bwMode="auto">
          <a:xfrm>
            <a:off x="3003622" y="1794687"/>
            <a:ext cx="199915" cy="889516"/>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4" name="Freeform 13"/>
          <p:cNvSpPr>
            <a:spLocks/>
          </p:cNvSpPr>
          <p:nvPr/>
        </p:nvSpPr>
        <p:spPr bwMode="auto">
          <a:xfrm>
            <a:off x="3255922" y="1622523"/>
            <a:ext cx="199915" cy="106168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5" name="Freeform 14"/>
          <p:cNvSpPr>
            <a:spLocks/>
          </p:cNvSpPr>
          <p:nvPr/>
        </p:nvSpPr>
        <p:spPr bwMode="auto">
          <a:xfrm>
            <a:off x="386422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6" name="Freeform 15"/>
          <p:cNvSpPr>
            <a:spLocks/>
          </p:cNvSpPr>
          <p:nvPr/>
        </p:nvSpPr>
        <p:spPr bwMode="auto">
          <a:xfrm>
            <a:off x="4118658"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7" name="Freeform 16"/>
          <p:cNvSpPr>
            <a:spLocks/>
          </p:cNvSpPr>
          <p:nvPr/>
        </p:nvSpPr>
        <p:spPr bwMode="auto">
          <a:xfrm>
            <a:off x="4374165"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8" name="Freeform 17"/>
          <p:cNvSpPr>
            <a:spLocks/>
          </p:cNvSpPr>
          <p:nvPr/>
        </p:nvSpPr>
        <p:spPr bwMode="auto">
          <a:xfrm>
            <a:off x="462967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9" name="Freeform 18"/>
          <p:cNvSpPr>
            <a:spLocks/>
          </p:cNvSpPr>
          <p:nvPr/>
        </p:nvSpPr>
        <p:spPr bwMode="auto">
          <a:xfrm>
            <a:off x="3864220" y="2503537"/>
            <a:ext cx="198847" cy="180666"/>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0" name="Freeform 19"/>
          <p:cNvSpPr>
            <a:spLocks/>
          </p:cNvSpPr>
          <p:nvPr/>
        </p:nvSpPr>
        <p:spPr bwMode="auto">
          <a:xfrm>
            <a:off x="4118658" y="2062498"/>
            <a:ext cx="199915"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1" name="Freeform 20"/>
          <p:cNvSpPr>
            <a:spLocks/>
          </p:cNvSpPr>
          <p:nvPr/>
        </p:nvSpPr>
        <p:spPr bwMode="auto">
          <a:xfrm>
            <a:off x="4374165" y="1622523"/>
            <a:ext cx="199915" cy="106168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2" name="Freeform 21"/>
          <p:cNvSpPr>
            <a:spLocks/>
          </p:cNvSpPr>
          <p:nvPr/>
        </p:nvSpPr>
        <p:spPr bwMode="auto">
          <a:xfrm>
            <a:off x="4629672" y="2217660"/>
            <a:ext cx="199915" cy="466544"/>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3" name="Freeform 22"/>
          <p:cNvSpPr>
            <a:spLocks/>
          </p:cNvSpPr>
          <p:nvPr/>
        </p:nvSpPr>
        <p:spPr bwMode="auto">
          <a:xfrm>
            <a:off x="5228349"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4" name="Freeform 23"/>
          <p:cNvSpPr>
            <a:spLocks/>
          </p:cNvSpPr>
          <p:nvPr/>
        </p:nvSpPr>
        <p:spPr bwMode="auto">
          <a:xfrm>
            <a:off x="5483856"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5" name="Freeform 24"/>
          <p:cNvSpPr>
            <a:spLocks/>
          </p:cNvSpPr>
          <p:nvPr/>
        </p:nvSpPr>
        <p:spPr bwMode="auto">
          <a:xfrm>
            <a:off x="5739362"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6" name="Freeform 25"/>
          <p:cNvSpPr>
            <a:spLocks/>
          </p:cNvSpPr>
          <p:nvPr/>
        </p:nvSpPr>
        <p:spPr bwMode="auto">
          <a:xfrm>
            <a:off x="5993800"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7" name="Freeform 26"/>
          <p:cNvSpPr>
            <a:spLocks/>
          </p:cNvSpPr>
          <p:nvPr/>
        </p:nvSpPr>
        <p:spPr bwMode="auto">
          <a:xfrm>
            <a:off x="5993800" y="1617208"/>
            <a:ext cx="199915" cy="1066994"/>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8" name="Freeform 27"/>
          <p:cNvSpPr>
            <a:spLocks/>
          </p:cNvSpPr>
          <p:nvPr/>
        </p:nvSpPr>
        <p:spPr bwMode="auto">
          <a:xfrm>
            <a:off x="5739362" y="1814881"/>
            <a:ext cx="198847" cy="869324"/>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9" name="Freeform 28"/>
          <p:cNvSpPr>
            <a:spLocks/>
          </p:cNvSpPr>
          <p:nvPr/>
        </p:nvSpPr>
        <p:spPr bwMode="auto">
          <a:xfrm>
            <a:off x="5483856" y="2062498"/>
            <a:ext cx="198847"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0" name="Freeform 29"/>
          <p:cNvSpPr>
            <a:spLocks/>
          </p:cNvSpPr>
          <p:nvPr/>
        </p:nvSpPr>
        <p:spPr bwMode="auto">
          <a:xfrm>
            <a:off x="5228349" y="2319683"/>
            <a:ext cx="199915" cy="364521"/>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1" name="Freeform 30"/>
          <p:cNvSpPr>
            <a:spLocks/>
          </p:cNvSpPr>
          <p:nvPr/>
        </p:nvSpPr>
        <p:spPr bwMode="auto">
          <a:xfrm>
            <a:off x="6666243" y="1468425"/>
            <a:ext cx="199915" cy="1215778"/>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2" name="Freeform 31"/>
          <p:cNvSpPr>
            <a:spLocks/>
          </p:cNvSpPr>
          <p:nvPr/>
        </p:nvSpPr>
        <p:spPr bwMode="auto">
          <a:xfrm>
            <a:off x="6918543"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3" name="Freeform 32"/>
          <p:cNvSpPr>
            <a:spLocks/>
          </p:cNvSpPr>
          <p:nvPr/>
        </p:nvSpPr>
        <p:spPr bwMode="auto">
          <a:xfrm>
            <a:off x="717405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4" name="Freeform 33"/>
          <p:cNvSpPr>
            <a:spLocks/>
          </p:cNvSpPr>
          <p:nvPr/>
        </p:nvSpPr>
        <p:spPr bwMode="auto">
          <a:xfrm>
            <a:off x="7429557"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5" name="Freeform 34"/>
          <p:cNvSpPr>
            <a:spLocks/>
          </p:cNvSpPr>
          <p:nvPr/>
        </p:nvSpPr>
        <p:spPr bwMode="auto">
          <a:xfrm>
            <a:off x="7429557" y="1628899"/>
            <a:ext cx="198847" cy="10553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6" name="Freeform 35"/>
          <p:cNvSpPr>
            <a:spLocks/>
          </p:cNvSpPr>
          <p:nvPr/>
        </p:nvSpPr>
        <p:spPr bwMode="auto">
          <a:xfrm>
            <a:off x="7174050" y="1721358"/>
            <a:ext cx="198847" cy="962845"/>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7" name="Freeform 36"/>
          <p:cNvSpPr>
            <a:spLocks/>
          </p:cNvSpPr>
          <p:nvPr/>
        </p:nvSpPr>
        <p:spPr bwMode="auto">
          <a:xfrm>
            <a:off x="6918543" y="2424893"/>
            <a:ext cx="199915" cy="2593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8" name="Freeform 37"/>
          <p:cNvSpPr>
            <a:spLocks/>
          </p:cNvSpPr>
          <p:nvPr/>
        </p:nvSpPr>
        <p:spPr bwMode="auto">
          <a:xfrm>
            <a:off x="6666243" y="1943470"/>
            <a:ext cx="199915" cy="74073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9" name="Oval 38"/>
          <p:cNvSpPr>
            <a:spLocks noChangeArrowheads="1"/>
          </p:cNvSpPr>
          <p:nvPr/>
        </p:nvSpPr>
        <p:spPr bwMode="auto">
          <a:xfrm>
            <a:off x="2716043"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0" name="Freeform 39"/>
          <p:cNvSpPr>
            <a:spLocks noEditPoints="1"/>
          </p:cNvSpPr>
          <p:nvPr/>
        </p:nvSpPr>
        <p:spPr bwMode="auto">
          <a:xfrm>
            <a:off x="2836126" y="3003801"/>
            <a:ext cx="267642" cy="26944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1" name="Oval 40"/>
          <p:cNvSpPr>
            <a:spLocks noChangeArrowheads="1"/>
          </p:cNvSpPr>
          <p:nvPr/>
        </p:nvSpPr>
        <p:spPr bwMode="auto">
          <a:xfrm>
            <a:off x="4092648" y="2886871"/>
            <a:ext cx="506305"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2" name="Oval 41"/>
          <p:cNvSpPr>
            <a:spLocks noChangeArrowheads="1"/>
          </p:cNvSpPr>
          <p:nvPr/>
        </p:nvSpPr>
        <p:spPr bwMode="auto">
          <a:xfrm>
            <a:off x="5462476"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3" name="Oval 42"/>
          <p:cNvSpPr>
            <a:spLocks noChangeArrowheads="1"/>
          </p:cNvSpPr>
          <p:nvPr/>
        </p:nvSpPr>
        <p:spPr bwMode="auto">
          <a:xfrm>
            <a:off x="6884065"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4" name="Freeform 43"/>
          <p:cNvSpPr>
            <a:spLocks noEditPoints="1"/>
          </p:cNvSpPr>
          <p:nvPr/>
        </p:nvSpPr>
        <p:spPr bwMode="auto">
          <a:xfrm>
            <a:off x="5608330" y="3054640"/>
            <a:ext cx="209681" cy="167773"/>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5" name="Freeform 44"/>
          <p:cNvSpPr>
            <a:spLocks noEditPoints="1"/>
          </p:cNvSpPr>
          <p:nvPr/>
        </p:nvSpPr>
        <p:spPr bwMode="auto">
          <a:xfrm>
            <a:off x="4200363" y="3013653"/>
            <a:ext cx="289805" cy="250808"/>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6" name="Freeform 45"/>
          <p:cNvSpPr>
            <a:spLocks noEditPoints="1"/>
          </p:cNvSpPr>
          <p:nvPr/>
        </p:nvSpPr>
        <p:spPr bwMode="auto">
          <a:xfrm>
            <a:off x="7028965" y="3018307"/>
            <a:ext cx="214797" cy="237250"/>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7" name="TextBox 96"/>
          <p:cNvSpPr txBox="1"/>
          <p:nvPr/>
        </p:nvSpPr>
        <p:spPr>
          <a:xfrm>
            <a:off x="2261920"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计时准确，精度较高，能够获取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周期级的系统时间，但权限要求较高，用户态通常不能直接使用</a:t>
            </a:r>
            <a:endParaRPr lang="zh-CN" altLang="en-US" sz="900" dirty="0">
              <a:solidFill>
                <a:sysClr val="windowText" lastClr="000000"/>
              </a:solidFill>
              <a:latin typeface="微软雅黑" pitchFamily="34" charset="-122"/>
              <a:ea typeface="微软雅黑" pitchFamily="34" charset="-122"/>
            </a:endParaRPr>
          </a:p>
        </p:txBody>
      </p:sp>
      <p:sp>
        <p:nvSpPr>
          <p:cNvPr id="98" name="TextBox 97"/>
          <p:cNvSpPr txBox="1"/>
          <p:nvPr/>
        </p:nvSpPr>
        <p:spPr>
          <a:xfrm>
            <a:off x="2618401" y="3461773"/>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性能计数器</a:t>
            </a:r>
            <a:endParaRPr lang="zh-CN" altLang="en-US" baseline="-3000" dirty="0">
              <a:latin typeface="微软雅黑" pitchFamily="34" charset="-122"/>
              <a:ea typeface="微软雅黑" pitchFamily="34" charset="-122"/>
            </a:endParaRPr>
          </a:p>
        </p:txBody>
      </p:sp>
      <p:sp>
        <p:nvSpPr>
          <p:cNvPr id="99" name="TextBox 98"/>
          <p:cNvSpPr txBox="1"/>
          <p:nvPr/>
        </p:nvSpPr>
        <p:spPr>
          <a:xfrm>
            <a:off x="3648194"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根据传入参数，能够获取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周期级的系统时间，但并非所有系统都支持该工具</a:t>
            </a:r>
            <a:endParaRPr lang="zh-CN" altLang="en-US" sz="900" dirty="0">
              <a:solidFill>
                <a:sysClr val="windowText" lastClr="000000"/>
              </a:solidFill>
              <a:latin typeface="微软雅黑" pitchFamily="34" charset="-122"/>
              <a:ea typeface="微软雅黑" pitchFamily="34" charset="-122"/>
            </a:endParaRPr>
          </a:p>
        </p:txBody>
      </p:sp>
      <p:sp>
        <p:nvSpPr>
          <p:cNvPr id="100" name="TextBox 99"/>
          <p:cNvSpPr txBox="1"/>
          <p:nvPr/>
        </p:nvSpPr>
        <p:spPr>
          <a:xfrm>
            <a:off x="400467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Perf</a:t>
            </a:r>
            <a:r>
              <a:rPr lang="zh-CN" altLang="en-US" baseline="-3000" dirty="0">
                <a:latin typeface="微软雅黑" pitchFamily="34" charset="-122"/>
                <a:ea typeface="微软雅黑" pitchFamily="34" charset="-122"/>
              </a:rPr>
              <a:t>工具</a:t>
            </a:r>
          </a:p>
        </p:txBody>
      </p:sp>
      <p:sp>
        <p:nvSpPr>
          <p:cNvPr id="101" name="TextBox 100"/>
          <p:cNvSpPr txBox="1"/>
          <p:nvPr/>
        </p:nvSpPr>
        <p:spPr>
          <a:xfrm>
            <a:off x="5015834" y="3718228"/>
            <a:ext cx="1412846" cy="602162"/>
          </a:xfrm>
          <a:prstGeom prst="rect">
            <a:avLst/>
          </a:prstGeom>
          <a:noFill/>
        </p:spPr>
        <p:txBody>
          <a:bodyPr wrap="square" lIns="61415" tIns="30707" rIns="61415" bIns="30707" rtlCol="0">
            <a:spAutoFit/>
          </a:bodyPr>
          <a:lstStyle/>
          <a:p>
            <a:pPr>
              <a:lnSpc>
                <a:spcPct val="130000"/>
              </a:lnSpc>
            </a:pPr>
            <a:r>
              <a:rPr lang="en-US" altLang="zh-CN" sz="900" dirty="0" smtClean="0">
                <a:solidFill>
                  <a:sysClr val="windowText" lastClr="000000"/>
                </a:solidFill>
                <a:latin typeface="微软雅黑" pitchFamily="34" charset="-122"/>
                <a:ea typeface="微软雅黑" pitchFamily="34" charset="-122"/>
              </a:rPr>
              <a:t>Linux</a:t>
            </a:r>
            <a:r>
              <a:rPr lang="zh-CN" altLang="en-US" sz="900" dirty="0" smtClean="0">
                <a:solidFill>
                  <a:sysClr val="windowText" lastClr="000000"/>
                </a:solidFill>
                <a:latin typeface="微软雅黑" pitchFamily="34" charset="-122"/>
                <a:ea typeface="微软雅黑" pitchFamily="34" charset="-122"/>
              </a:rPr>
              <a:t>提供的计时函数，能够精确到纳秒，通用性较高，但误差较大</a:t>
            </a:r>
            <a:endParaRPr lang="zh-CN" altLang="en-US" sz="900" dirty="0">
              <a:solidFill>
                <a:sysClr val="windowText" lastClr="000000"/>
              </a:solidFill>
              <a:latin typeface="微软雅黑" pitchFamily="34" charset="-122"/>
              <a:ea typeface="微软雅黑" pitchFamily="34" charset="-122"/>
            </a:endParaRPr>
          </a:p>
        </p:txBody>
      </p:sp>
      <p:sp>
        <p:nvSpPr>
          <p:cNvPr id="102" name="TextBox 101"/>
          <p:cNvSpPr txBox="1"/>
          <p:nvPr/>
        </p:nvSpPr>
        <p:spPr>
          <a:xfrm>
            <a:off x="537231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POSIX</a:t>
            </a:r>
            <a:r>
              <a:rPr lang="zh-CN" altLang="en-US" baseline="-3000" dirty="0" smtClean="0">
                <a:latin typeface="微软雅黑" pitchFamily="34" charset="-122"/>
                <a:ea typeface="微软雅黑" pitchFamily="34" charset="-122"/>
              </a:rPr>
              <a:t>提供函数</a:t>
            </a:r>
            <a:endParaRPr lang="zh-CN" altLang="en-US" baseline="-3000" dirty="0">
              <a:latin typeface="微软雅黑" pitchFamily="34" charset="-122"/>
              <a:ea typeface="微软雅黑" pitchFamily="34" charset="-122"/>
            </a:endParaRPr>
          </a:p>
        </p:txBody>
      </p:sp>
      <p:sp>
        <p:nvSpPr>
          <p:cNvPr id="103" name="TextBox 102"/>
          <p:cNvSpPr txBox="1"/>
          <p:nvPr/>
        </p:nvSpPr>
        <p:spPr>
          <a:xfrm>
            <a:off x="6436623"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通过线程模拟的方式统计区时间，获取的时间只有比较意义，单独并没有意义</a:t>
            </a:r>
            <a:endParaRPr lang="zh-CN" altLang="en-US" sz="900" dirty="0">
              <a:solidFill>
                <a:sysClr val="windowText" lastClr="000000"/>
              </a:solidFill>
              <a:latin typeface="微软雅黑" pitchFamily="34" charset="-122"/>
              <a:ea typeface="微软雅黑" pitchFamily="34" charset="-122"/>
            </a:endParaRPr>
          </a:p>
        </p:txBody>
      </p:sp>
      <p:sp>
        <p:nvSpPr>
          <p:cNvPr id="104" name="TextBox 103"/>
          <p:cNvSpPr txBox="1"/>
          <p:nvPr/>
        </p:nvSpPr>
        <p:spPr>
          <a:xfrm>
            <a:off x="6793104" y="3487174"/>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线程模拟计时</a:t>
            </a:r>
            <a:endParaRPr lang="zh-CN" altLang="en-US"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263280107"/>
      </p:ext>
    </p:extLst>
  </p:cSld>
  <p:clrMapOvr>
    <a:masterClrMapping/>
  </p:clrMapOvr>
  <p:transition spd="slow" advClick="0" advTm="300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187624" y="771550"/>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endParaRPr lang="zh-CN" altLang="en-US" dirty="0"/>
          </a:p>
        </p:txBody>
      </p:sp>
      <p:pic>
        <p:nvPicPr>
          <p:cNvPr id="3" name="图片 2" descr="C:\Users\f\Desktop\graduation\snippers\POSIX计时度量.png"/>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87574"/>
            <a:ext cx="5400600" cy="3595203"/>
          </a:xfrm>
          <a:prstGeom prst="rect">
            <a:avLst/>
          </a:prstGeom>
          <a:noFill/>
          <a:ln>
            <a:noFill/>
          </a:ln>
        </p:spPr>
      </p:pic>
    </p:spTree>
    <p:extLst>
      <p:ext uri="{BB962C8B-B14F-4D97-AF65-F5344CB8AC3E}">
        <p14:creationId xmlns:p14="http://schemas.microsoft.com/office/powerpoint/2010/main" val="999841070"/>
      </p:ext>
    </p:extLst>
  </p:cSld>
  <p:clrMapOvr>
    <a:masterClrMapping/>
  </p:clrMapOvr>
  <p:transition spd="slow" advClick="0" advTm="300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907704" y="1707654"/>
            <a:ext cx="5976664" cy="2520280"/>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r>
              <a:rPr lang="zh-CN" altLang="en-US" sz="1600" dirty="0" smtClean="0"/>
              <a:t>通过利用</a:t>
            </a:r>
            <a:r>
              <a:rPr lang="en-US" altLang="zh-CN" sz="1600" dirty="0" smtClean="0"/>
              <a:t>POSIX</a:t>
            </a:r>
            <a:r>
              <a:rPr lang="zh-CN" altLang="en-US" sz="1600" dirty="0" smtClean="0"/>
              <a:t>提供的计时函数实现精确计时（纳秒）并通过</a:t>
            </a:r>
            <a:r>
              <a:rPr lang="en-US" altLang="zh-CN" sz="1600" dirty="0" smtClean="0"/>
              <a:t>evict + reload</a:t>
            </a:r>
            <a:r>
              <a:rPr lang="zh-CN" altLang="en-US" sz="1600" dirty="0" smtClean="0"/>
              <a:t>获取</a:t>
            </a:r>
            <a:r>
              <a:rPr lang="en-US" altLang="zh-CN" sz="1600" dirty="0" smtClean="0"/>
              <a:t>cache hit</a:t>
            </a:r>
            <a:r>
              <a:rPr lang="zh-CN" altLang="en-US" sz="1600" dirty="0" smtClean="0"/>
              <a:t>和</a:t>
            </a:r>
            <a:r>
              <a:rPr lang="en-US" altLang="zh-CN" sz="1600" dirty="0" smtClean="0"/>
              <a:t>cache miss</a:t>
            </a:r>
            <a:r>
              <a:rPr lang="zh-CN" altLang="en-US" sz="1600" dirty="0" smtClean="0"/>
              <a:t>的时间阈值</a:t>
            </a:r>
            <a:endParaRPr lang="en-US" altLang="zh-CN" sz="1600" dirty="0" smtClean="0"/>
          </a:p>
          <a:p>
            <a:pPr lvl="1"/>
            <a:endParaRPr lang="en-US" altLang="zh-CN" sz="1200" dirty="0" smtClean="0"/>
          </a:p>
          <a:p>
            <a:pPr lvl="2">
              <a:buFont typeface="Wingdings" panose="05000000000000000000" pitchFamily="2" charset="2"/>
              <a:buChar char="u"/>
            </a:pPr>
            <a:r>
              <a:rPr lang="en-US" altLang="zh-CN" sz="1400" dirty="0" smtClean="0"/>
              <a:t>Cache access time: </a:t>
            </a:r>
            <a:r>
              <a:rPr lang="en-US" altLang="zh-CN" sz="1400" dirty="0" err="1" smtClean="0"/>
              <a:t>765ns</a:t>
            </a:r>
            <a:endParaRPr lang="en-US" altLang="zh-CN" sz="1400" dirty="0" smtClean="0"/>
          </a:p>
          <a:p>
            <a:pPr lvl="2">
              <a:buFont typeface="Wingdings" panose="05000000000000000000" pitchFamily="2" charset="2"/>
              <a:buChar char="u"/>
            </a:pPr>
            <a:r>
              <a:rPr lang="en-US" altLang="zh-CN" sz="1400" dirty="0" smtClean="0"/>
              <a:t>Memory access time: </a:t>
            </a:r>
            <a:r>
              <a:rPr lang="en-US" altLang="zh-CN" sz="1400" dirty="0" err="1" smtClean="0"/>
              <a:t>1000ns</a:t>
            </a:r>
            <a:endParaRPr lang="en-US" altLang="zh-CN" sz="1400" dirty="0" smtClean="0"/>
          </a:p>
          <a:p>
            <a:pPr lvl="2">
              <a:buFont typeface="Wingdings" panose="05000000000000000000" pitchFamily="2" charset="2"/>
              <a:buChar char="u"/>
            </a:pPr>
            <a:r>
              <a:rPr lang="en-US" altLang="zh-CN" sz="1400" dirty="0" err="1" smtClean="0"/>
              <a:t>Threshhold</a:t>
            </a:r>
            <a:r>
              <a:rPr lang="en-US" altLang="zh-CN" sz="1400" dirty="0" smtClean="0"/>
              <a:t>: </a:t>
            </a:r>
            <a:r>
              <a:rPr lang="en-US" altLang="zh-CN" sz="1400" dirty="0" err="1" smtClean="0"/>
              <a:t>883ns</a:t>
            </a:r>
            <a:endParaRPr lang="en-US" altLang="zh-CN" sz="1400" dirty="0" smtClean="0"/>
          </a:p>
          <a:p>
            <a:pPr marL="457200" lvl="1"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3772413610"/>
      </p:ext>
    </p:extLst>
  </p:cSld>
  <p:clrMapOvr>
    <a:masterClrMapping/>
  </p:clrMapOvr>
  <p:transition spd="slow" advClick="0" advTm="3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547664" y="1347614"/>
            <a:ext cx="5616624" cy="266429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defTabSz="457200">
              <a:lnSpc>
                <a:spcPct val="100000"/>
              </a:lnSpc>
              <a:spcBef>
                <a:spcPts val="1000"/>
              </a:spcBef>
              <a:buClr>
                <a:srgbClr val="A53010"/>
              </a:buClr>
              <a:buNone/>
            </a:pPr>
            <a:r>
              <a:rPr lang="en-US" altLang="zh-CN" dirty="0" smtClean="0">
                <a:solidFill>
                  <a:prstClr val="black">
                    <a:lumMod val="75000"/>
                    <a:lumOff val="25000"/>
                  </a:prstClr>
                </a:solidFill>
                <a:latin typeface="Century Gothic" panose="020B0502020202020204"/>
                <a:ea typeface="幼圆" panose="02010509060101010101" pitchFamily="49" charset="-122"/>
              </a:rPr>
              <a:t>Prime </a:t>
            </a:r>
            <a:r>
              <a:rPr lang="en-US" altLang="zh-CN" dirty="0">
                <a:solidFill>
                  <a:prstClr val="black">
                    <a:lumMod val="75000"/>
                    <a:lumOff val="25000"/>
                  </a:prstClr>
                </a:solidFill>
                <a:latin typeface="Century Gothic" panose="020B0502020202020204"/>
                <a:ea typeface="幼圆" panose="02010509060101010101" pitchFamily="49" charset="-122"/>
              </a:rPr>
              <a:t>+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是由</a:t>
            </a:r>
            <a:r>
              <a:rPr lang="en-US" altLang="zh-CN" dirty="0" err="1" smtClean="0">
                <a:solidFill>
                  <a:prstClr val="black">
                    <a:lumMod val="75000"/>
                    <a:lumOff val="25000"/>
                  </a:prstClr>
                </a:solidFill>
                <a:latin typeface="Century Gothic" panose="020B0502020202020204"/>
                <a:ea typeface="幼圆" panose="02010509060101010101" pitchFamily="49" charset="-122"/>
              </a:rPr>
              <a:t>Osvik</a:t>
            </a:r>
            <a:r>
              <a:rPr lang="zh-CN" altLang="en-US" dirty="0" smtClean="0">
                <a:solidFill>
                  <a:prstClr val="black">
                    <a:lumMod val="75000"/>
                    <a:lumOff val="25000"/>
                  </a:prstClr>
                </a:solidFill>
                <a:latin typeface="Century Gothic" panose="020B0502020202020204"/>
                <a:ea typeface="幼圆" panose="02010509060101010101" pitchFamily="49" charset="-122"/>
              </a:rPr>
              <a:t>提出来的</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攻击策略之一，由于该策略主要分为两个阶段，第一阶段为准备阶段，第二阶段为探测阶段，因此将其称为</a:t>
            </a:r>
            <a:r>
              <a:rPr lang="en-US" altLang="zh-CN" dirty="0">
                <a:solidFill>
                  <a:prstClr val="black">
                    <a:lumMod val="75000"/>
                    <a:lumOff val="25000"/>
                  </a:prstClr>
                </a:solidFill>
                <a:latin typeface="Century Gothic" panose="020B0502020202020204"/>
                <a:ea typeface="幼圆" panose="02010509060101010101" pitchFamily="49" charset="-122"/>
              </a:rPr>
              <a:t>Prime +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。通过该策略，能够获取到被攻击程序使用</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时泄露出的旁路信息，其攻击步骤如下所示：</a:t>
            </a:r>
            <a:endParaRPr lang="en-US" altLang="zh-CN" dirty="0" smtClean="0">
              <a:solidFill>
                <a:prstClr val="black">
                  <a:lumMod val="75000"/>
                  <a:lumOff val="25000"/>
                </a:prstClr>
              </a:solidFill>
              <a:latin typeface="Century Gothic" panose="020B0502020202020204"/>
              <a:ea typeface="幼圆" panose="02010509060101010101" pitchFamily="49" charset="-122"/>
            </a:endParaRPr>
          </a:p>
          <a:p>
            <a:pPr marL="457200" lvl="1" indent="0" defTabSz="457200">
              <a:lnSpc>
                <a:spcPct val="100000"/>
              </a:lnSpc>
              <a:spcBef>
                <a:spcPts val="1000"/>
              </a:spcBef>
              <a:buClr>
                <a:srgbClr val="A53010"/>
              </a:buClr>
              <a:buNone/>
            </a:pPr>
            <a:endParaRPr lang="en-US" altLang="zh-CN"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攻击程序占用</a:t>
            </a:r>
            <a:r>
              <a:rPr lang="zh-CN" altLang="en-US" sz="1400" dirty="0">
                <a:solidFill>
                  <a:prstClr val="black">
                    <a:lumMod val="75000"/>
                    <a:lumOff val="25000"/>
                  </a:prstClr>
                </a:solidFill>
                <a:latin typeface="Century Gothic" panose="020B0502020202020204"/>
                <a:ea typeface="幼圆" panose="02010509060101010101" pitchFamily="49" charset="-122"/>
              </a:rPr>
              <a:t>指定的</a:t>
            </a:r>
            <a:r>
              <a:rPr lang="en-US" altLang="zh-CN" sz="1400" dirty="0">
                <a:solidFill>
                  <a:prstClr val="black">
                    <a:lumMod val="75000"/>
                    <a:lumOff val="25000"/>
                  </a:prstClr>
                </a:solidFill>
                <a:latin typeface="Century Gothic" panose="020B0502020202020204"/>
                <a:ea typeface="幼圆" panose="02010509060101010101" pitchFamily="49" charset="-122"/>
              </a:rPr>
              <a:t>cache </a:t>
            </a:r>
            <a:r>
              <a:rPr lang="en-US" altLang="zh-CN" sz="1400" dirty="0" smtClean="0">
                <a:solidFill>
                  <a:prstClr val="black">
                    <a:lumMod val="75000"/>
                    <a:lumOff val="25000"/>
                  </a:prstClr>
                </a:solidFill>
                <a:latin typeface="Century Gothic" panose="020B0502020202020204"/>
                <a:ea typeface="幼圆" panose="02010509060101010101" pitchFamily="49" charset="-122"/>
              </a:rPr>
              <a:t>sets</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a:solidFill>
                  <a:prstClr val="black">
                    <a:lumMod val="75000"/>
                    <a:lumOff val="25000"/>
                  </a:prstClr>
                </a:solidFill>
                <a:latin typeface="Century Gothic" panose="020B0502020202020204"/>
                <a:ea typeface="幼圆" panose="02010509060101010101" pitchFamily="49" charset="-122"/>
              </a:rPr>
              <a:t>被攻击程序</a:t>
            </a:r>
            <a:r>
              <a:rPr lang="zh-CN" altLang="en-US" sz="1400" dirty="0" smtClean="0">
                <a:solidFill>
                  <a:prstClr val="black">
                    <a:lumMod val="75000"/>
                    <a:lumOff val="25000"/>
                  </a:prstClr>
                </a:solidFill>
                <a:latin typeface="Century Gothic" panose="020B0502020202020204"/>
                <a:ea typeface="幼圆" panose="02010509060101010101" pitchFamily="49" charset="-122"/>
              </a:rPr>
              <a:t>执行</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攻击程序判断</a:t>
            </a:r>
            <a:r>
              <a:rPr lang="zh-CN" altLang="en-US" sz="1400" dirty="0">
                <a:solidFill>
                  <a:prstClr val="black">
                    <a:lumMod val="75000"/>
                    <a:lumOff val="25000"/>
                  </a:prstClr>
                </a:solidFill>
                <a:latin typeface="Century Gothic" panose="020B0502020202020204"/>
                <a:ea typeface="幼圆" panose="02010509060101010101" pitchFamily="49" charset="-122"/>
              </a:rPr>
              <a:t>哪些</a:t>
            </a:r>
            <a:r>
              <a:rPr lang="en-US" altLang="zh-CN" sz="1400" dirty="0">
                <a:solidFill>
                  <a:prstClr val="black">
                    <a:lumMod val="75000"/>
                    <a:lumOff val="25000"/>
                  </a:prstClr>
                </a:solidFill>
                <a:latin typeface="Century Gothic" panose="020B0502020202020204"/>
                <a:ea typeface="幼圆" panose="02010509060101010101" pitchFamily="49" charset="-122"/>
              </a:rPr>
              <a:t>cache sets</a:t>
            </a:r>
            <a:r>
              <a:rPr lang="zh-CN" altLang="en-US" sz="1400" dirty="0">
                <a:solidFill>
                  <a:prstClr val="black">
                    <a:lumMod val="75000"/>
                    <a:lumOff val="25000"/>
                  </a:prstClr>
                </a:solidFill>
                <a:latin typeface="Century Gothic" panose="020B0502020202020204"/>
                <a:ea typeface="幼圆" panose="02010509060101010101" pitchFamily="49" charset="-122"/>
              </a:rPr>
              <a:t>依然被占用</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lvl="1"/>
            <a:endParaRPr lang="en-US" altLang="zh-CN" dirty="0" smtClean="0"/>
          </a:p>
        </p:txBody>
      </p:sp>
    </p:spTree>
    <p:extLst>
      <p:ext uri="{BB962C8B-B14F-4D97-AF65-F5344CB8AC3E}">
        <p14:creationId xmlns:p14="http://schemas.microsoft.com/office/powerpoint/2010/main" val="2110760023"/>
      </p:ext>
    </p:extLst>
  </p:cSld>
  <p:clrMapOvr>
    <a:masterClrMapping/>
  </p:clrMapOvr>
  <p:transition spd="slow" advClick="0" advTm="3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prime1.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2"/>
            <a:ext cx="5299075" cy="2254250"/>
          </a:xfrm>
          <a:prstGeom prst="rect">
            <a:avLst/>
          </a:prstGeom>
          <a:noFill/>
          <a:ln>
            <a:noFill/>
          </a:ln>
        </p:spPr>
      </p:pic>
    </p:spTree>
    <p:extLst>
      <p:ext uri="{BB962C8B-B14F-4D97-AF65-F5344CB8AC3E}">
        <p14:creationId xmlns:p14="http://schemas.microsoft.com/office/powerpoint/2010/main" val="3235226495"/>
      </p:ext>
    </p:extLst>
  </p:cSld>
  <p:clrMapOvr>
    <a:masterClrMapping/>
  </p:clrMapOvr>
  <p:transition spd="slow" advClick="0" advTm="300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Users\f\Desktop\graduation\snippers\prime2.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3"/>
            <a:ext cx="5299075" cy="2254250"/>
          </a:xfrm>
          <a:prstGeom prst="rect">
            <a:avLst/>
          </a:prstGeom>
          <a:noFill/>
          <a:ln>
            <a:noFill/>
          </a:ln>
        </p:spPr>
      </p:pic>
    </p:spTree>
    <p:extLst>
      <p:ext uri="{BB962C8B-B14F-4D97-AF65-F5344CB8AC3E}">
        <p14:creationId xmlns:p14="http://schemas.microsoft.com/office/powerpoint/2010/main" val="1605892395"/>
      </p:ext>
    </p:extLst>
  </p:cSld>
  <p:clrMapOvr>
    <a:masterClrMapping/>
  </p:clrMapOvr>
  <p:transition spd="slow" advClick="0" advTm="300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f\Desktop\graduation\snippers\prime3.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2"/>
            <a:ext cx="5299075" cy="2254250"/>
          </a:xfrm>
          <a:prstGeom prst="rect">
            <a:avLst/>
          </a:prstGeom>
          <a:noFill/>
          <a:ln>
            <a:noFill/>
          </a:ln>
        </p:spPr>
      </p:pic>
    </p:spTree>
    <p:extLst>
      <p:ext uri="{BB962C8B-B14F-4D97-AF65-F5344CB8AC3E}">
        <p14:creationId xmlns:p14="http://schemas.microsoft.com/office/powerpoint/2010/main" val="955532974"/>
      </p:ext>
    </p:extLst>
  </p:cSld>
  <p:clrMapOvr>
    <a:masterClrMapping/>
  </p:clrMapOvr>
  <p:transition spd="slow" advClick="0" advTm="300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驱逐策略.pn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35646"/>
            <a:ext cx="5759450" cy="2616200"/>
          </a:xfrm>
          <a:prstGeom prst="rect">
            <a:avLst/>
          </a:prstGeom>
          <a:noFill/>
          <a:ln>
            <a:noFill/>
          </a:ln>
        </p:spPr>
      </p:pic>
      <p:sp>
        <p:nvSpPr>
          <p:cNvPr id="21" name="TextBox 16"/>
          <p:cNvSpPr txBox="1"/>
          <p:nvPr/>
        </p:nvSpPr>
        <p:spPr>
          <a:xfrm>
            <a:off x="1403648" y="1203598"/>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021627797"/>
      </p:ext>
    </p:extLst>
  </p:cSld>
  <p:clrMapOvr>
    <a:masterClrMapping/>
  </p:clrMapOvr>
  <p:transition spd="slow" advClick="0" advTm="300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2253357"/>
              </p:ext>
            </p:extLst>
          </p:nvPr>
        </p:nvGraphicFramePr>
        <p:xfrm>
          <a:off x="1835696" y="1419622"/>
          <a:ext cx="6192687" cy="3435565"/>
        </p:xfrm>
        <a:graphic>
          <a:graphicData uri="http://schemas.openxmlformats.org/drawingml/2006/table">
            <a:tbl>
              <a:tblPr firstRow="1" firstCol="1" bandRow="1">
                <a:tableStyleId>{F2DE63D5-997A-4646-A377-4702673A728D}</a:tableStyleId>
              </a:tblPr>
              <a:tblGrid>
                <a:gridCol w="1195959">
                  <a:extLst>
                    <a:ext uri="{9D8B030D-6E8A-4147-A177-3AD203B41FA5}">
                      <a16:colId xmlns:a16="http://schemas.microsoft.com/office/drawing/2014/main" val="3750703043"/>
                    </a:ext>
                  </a:extLst>
                </a:gridCol>
                <a:gridCol w="1070727">
                  <a:extLst>
                    <a:ext uri="{9D8B030D-6E8A-4147-A177-3AD203B41FA5}">
                      <a16:colId xmlns:a16="http://schemas.microsoft.com/office/drawing/2014/main" val="2420668206"/>
                    </a:ext>
                  </a:extLst>
                </a:gridCol>
                <a:gridCol w="1239790">
                  <a:extLst>
                    <a:ext uri="{9D8B030D-6E8A-4147-A177-3AD203B41FA5}">
                      <a16:colId xmlns:a16="http://schemas.microsoft.com/office/drawing/2014/main" val="169718105"/>
                    </a:ext>
                  </a:extLst>
                </a:gridCol>
                <a:gridCol w="1286751">
                  <a:extLst>
                    <a:ext uri="{9D8B030D-6E8A-4147-A177-3AD203B41FA5}">
                      <a16:colId xmlns:a16="http://schemas.microsoft.com/office/drawing/2014/main" val="1857596292"/>
                    </a:ext>
                  </a:extLst>
                </a:gridCol>
                <a:gridCol w="1399460">
                  <a:extLst>
                    <a:ext uri="{9D8B030D-6E8A-4147-A177-3AD203B41FA5}">
                      <a16:colId xmlns:a16="http://schemas.microsoft.com/office/drawing/2014/main" val="1501099054"/>
                    </a:ext>
                  </a:extLst>
                </a:gridCol>
              </a:tblGrid>
              <a:tr h="315175">
                <a:tc>
                  <a:txBody>
                    <a:bodyPr/>
                    <a:lstStyle/>
                    <a:p>
                      <a:pPr indent="127000" algn="ctr">
                        <a:lnSpc>
                          <a:spcPct val="150000"/>
                        </a:lnSpc>
                        <a:spcAft>
                          <a:spcPts val="0"/>
                        </a:spcAft>
                      </a:pPr>
                      <a:r>
                        <a:rPr lang="zh-CN" sz="1200" kern="100">
                          <a:effectLst/>
                        </a:rPr>
                        <a:t>地址个数</a:t>
                      </a:r>
                      <a:r>
                        <a:rPr lang="en-US" sz="1200" kern="100">
                          <a:effectLst/>
                        </a:rPr>
                        <a:t>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循环次数</a:t>
                      </a:r>
                      <a:r>
                        <a:rPr lang="en-US" sz="1200" kern="100">
                          <a:effectLst/>
                        </a:rPr>
                        <a: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环内地址数</a:t>
                      </a:r>
                      <a:r>
                        <a:rPr lang="en-US" sz="1200" kern="100">
                          <a:effectLst/>
                        </a:rPr>
                        <a:t>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驱逐率</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dirty="0">
                          <a:effectLst/>
                        </a:rPr>
                        <a:t>驱逐时间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891007"/>
                  </a:ext>
                </a:extLst>
              </a:tr>
              <a:tr h="225014">
                <a:tc>
                  <a:txBody>
                    <a:bodyPr/>
                    <a:lstStyle/>
                    <a:p>
                      <a:pPr indent="127000" algn="ctr">
                        <a:lnSpc>
                          <a:spcPct val="150000"/>
                        </a:lnSpc>
                        <a:spcAft>
                          <a:spcPts val="0"/>
                        </a:spcAft>
                      </a:pPr>
                      <a:r>
                        <a:rPr lang="en-US" sz="1050" kern="100">
                          <a:effectLst/>
                        </a:rPr>
                        <a:t>    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100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9121.185348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004063"/>
                  </a:ext>
                </a:extLst>
              </a:tr>
              <a:tr h="225014">
                <a:tc>
                  <a:txBody>
                    <a:bodyPr/>
                    <a:lstStyle/>
                    <a:p>
                      <a:pPr indent="266700" algn="ctr">
                        <a:lnSpc>
                          <a:spcPct val="150000"/>
                        </a:lnSpc>
                        <a:spcAft>
                          <a:spcPts val="0"/>
                        </a:spcAft>
                      </a:pPr>
                      <a:r>
                        <a:rPr lang="en-US" sz="1050" kern="100">
                          <a:effectLst/>
                        </a:rPr>
                        <a:t>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99.989997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10653.13603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735854"/>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12706.28952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6020246"/>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99.91996799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36992.2931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32198785"/>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99.8582996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13455.61102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4883303"/>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99.74994999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12150.68623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872702"/>
                  </a:ext>
                </a:extLst>
              </a:tr>
              <a:tr h="225014">
                <a:tc>
                  <a:txBody>
                    <a:bodyPr/>
                    <a:lstStyle/>
                    <a:p>
                      <a:pPr indent="266700" algn="ctr">
                        <a:lnSpc>
                          <a:spcPct val="150000"/>
                        </a:lnSpc>
                        <a:spcAft>
                          <a:spcPts val="0"/>
                        </a:spcAft>
                      </a:pPr>
                      <a:r>
                        <a:rPr lang="en-US" sz="1050" kern="100">
                          <a:effectLst/>
                        </a:rPr>
                        <a:t>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13360.58188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930678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20646.16884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1958770"/>
                  </a:ext>
                </a:extLst>
              </a:tr>
              <a:tr h="225014">
                <a:tc>
                  <a:txBody>
                    <a:bodyPr/>
                    <a:lstStyle/>
                    <a:p>
                      <a:pPr indent="266700" algn="ctr">
                        <a:lnSpc>
                          <a:spcPct val="150000"/>
                        </a:lnSpc>
                        <a:spcAft>
                          <a:spcPts val="0"/>
                        </a:spcAft>
                      </a:pPr>
                      <a:r>
                        <a:rPr lang="en-US" sz="1050" kern="100">
                          <a:effectLst/>
                        </a:rPr>
                        <a:t>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99.70519467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41633.32493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4134481"/>
                  </a:ext>
                </a:extLst>
              </a:tr>
              <a:tr h="225014">
                <a:tc>
                  <a:txBody>
                    <a:bodyPr/>
                    <a:lstStyle/>
                    <a:p>
                      <a:pPr indent="266700" algn="ctr">
                        <a:lnSpc>
                          <a:spcPct val="150000"/>
                        </a:lnSpc>
                        <a:spcAft>
                          <a:spcPts val="0"/>
                        </a:spcAft>
                      </a:pPr>
                      <a:r>
                        <a:rPr lang="en-US" sz="1050" kern="100">
                          <a:effectLst/>
                        </a:rPr>
                        <a:t>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99.689969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13905.53812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3922781"/>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99.65404965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19774.70509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309532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99.649965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20161.85157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0833177"/>
                  </a:ext>
                </a:extLst>
              </a:tr>
              <a:tr h="225014">
                <a:tc>
                  <a:txBody>
                    <a:bodyPr/>
                    <a:lstStyle/>
                    <a:p>
                      <a:pPr indent="266700" algn="ctr">
                        <a:lnSpc>
                          <a:spcPct val="150000"/>
                        </a:lnSpc>
                        <a:spcAft>
                          <a:spcPts val="0"/>
                        </a:spcAft>
                      </a:pPr>
                      <a:r>
                        <a:rPr lang="en-US" sz="1050" kern="100">
                          <a:solidFill>
                            <a:srgbClr val="FF0000"/>
                          </a:solidFill>
                          <a:effectLst/>
                        </a:rPr>
                        <a:t>20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99.64989497</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solidFill>
                            <a:srgbClr val="FF0000"/>
                          </a:solidFill>
                          <a:effectLst/>
                        </a:rPr>
                        <a:t>6192.992599</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811196"/>
                  </a:ext>
                </a:extLst>
              </a:tr>
            </a:tbl>
          </a:graphicData>
        </a:graphic>
      </p:graphicFrame>
    </p:spTree>
    <p:extLst>
      <p:ext uri="{BB962C8B-B14F-4D97-AF65-F5344CB8AC3E}">
        <p14:creationId xmlns:p14="http://schemas.microsoft.com/office/powerpoint/2010/main" val="2517390241"/>
      </p:ext>
    </p:extLst>
  </p:cSld>
  <p:clrMapOvr>
    <a:masterClrMapping/>
  </p:clrMapOvr>
  <p:transition spd="slow" advClick="0" advTm="300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07904" y="339502"/>
            <a:ext cx="1609725" cy="407690"/>
          </a:xfrm>
        </p:spPr>
        <p:txBody>
          <a:bodyPr/>
          <a:lstStyle/>
          <a:p>
            <a:pPr algn="ctr"/>
            <a:r>
              <a:rPr lang="zh-CN" altLang="en-US" dirty="0" smtClean="0">
                <a:latin typeface="+mn-lt"/>
                <a:ea typeface="+mn-ea"/>
                <a:cs typeface="+mn-ea"/>
                <a:sym typeface="+mn-lt"/>
              </a:rPr>
              <a:t>目 录</a:t>
            </a:r>
            <a:endParaRPr lang="zh-CN" altLang="en-US" dirty="0">
              <a:latin typeface="+mn-lt"/>
              <a:ea typeface="+mn-ea"/>
              <a:cs typeface="+mn-ea"/>
              <a:sym typeface="+mn-lt"/>
            </a:endParaRPr>
          </a:p>
        </p:txBody>
      </p:sp>
      <p:sp>
        <p:nvSpPr>
          <p:cNvPr id="15" name="矩形 14"/>
          <p:cNvSpPr/>
          <p:nvPr/>
        </p:nvSpPr>
        <p:spPr>
          <a:xfrm>
            <a:off x="115195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6" name="矩形 15"/>
          <p:cNvSpPr/>
          <p:nvPr/>
        </p:nvSpPr>
        <p:spPr>
          <a:xfrm>
            <a:off x="253414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391633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29852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19"/>
          <p:cNvSpPr txBox="1"/>
          <p:nvPr/>
        </p:nvSpPr>
        <p:spPr>
          <a:xfrm>
            <a:off x="1331912" y="3013098"/>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01</a:t>
            </a:r>
            <a:endParaRPr lang="zh-CN" altLang="en-US" sz="2800" dirty="0">
              <a:solidFill>
                <a:schemeClr val="accent1"/>
              </a:solidFill>
              <a:latin typeface="Impact" panose="020B0806030902050204" pitchFamily="34" charset="0"/>
              <a:cs typeface="+mn-ea"/>
              <a:sym typeface="+mn-lt"/>
            </a:endParaRPr>
          </a:p>
        </p:txBody>
      </p:sp>
      <p:sp>
        <p:nvSpPr>
          <p:cNvPr id="21" name="TextBox 20"/>
          <p:cNvSpPr txBox="1"/>
          <p:nvPr/>
        </p:nvSpPr>
        <p:spPr>
          <a:xfrm>
            <a:off x="271410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02</a:t>
            </a:r>
            <a:endParaRPr lang="zh-CN" altLang="en-US" sz="2800" dirty="0">
              <a:solidFill>
                <a:schemeClr val="accent1"/>
              </a:solidFill>
              <a:latin typeface="Impact" panose="020B0806030902050204" pitchFamily="34" charset="0"/>
              <a:cs typeface="+mn-ea"/>
              <a:sym typeface="+mn-lt"/>
            </a:endParaRPr>
          </a:p>
        </p:txBody>
      </p:sp>
      <p:sp>
        <p:nvSpPr>
          <p:cNvPr id="22" name="TextBox 21"/>
          <p:cNvSpPr txBox="1"/>
          <p:nvPr/>
        </p:nvSpPr>
        <p:spPr>
          <a:xfrm>
            <a:off x="409629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03</a:t>
            </a:r>
            <a:endParaRPr lang="zh-CN" altLang="en-US" sz="2800" dirty="0">
              <a:solidFill>
                <a:schemeClr val="accent1"/>
              </a:solidFill>
              <a:latin typeface="Impact" panose="020B0806030902050204" pitchFamily="34" charset="0"/>
              <a:cs typeface="+mn-ea"/>
              <a:sym typeface="+mn-lt"/>
            </a:endParaRPr>
          </a:p>
        </p:txBody>
      </p:sp>
      <p:sp>
        <p:nvSpPr>
          <p:cNvPr id="23" name="TextBox 22"/>
          <p:cNvSpPr txBox="1"/>
          <p:nvPr/>
        </p:nvSpPr>
        <p:spPr>
          <a:xfrm>
            <a:off x="547848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04</a:t>
            </a:r>
            <a:endParaRPr lang="zh-CN" altLang="en-US" sz="2800" dirty="0">
              <a:solidFill>
                <a:schemeClr val="accent1"/>
              </a:solidFill>
              <a:latin typeface="Impact" panose="020B0806030902050204" pitchFamily="34" charset="0"/>
              <a:cs typeface="+mn-ea"/>
              <a:sym typeface="+mn-lt"/>
            </a:endParaRPr>
          </a:p>
        </p:txBody>
      </p:sp>
      <p:sp>
        <p:nvSpPr>
          <p:cNvPr id="25" name="TextBox 24"/>
          <p:cNvSpPr txBox="1"/>
          <p:nvPr/>
        </p:nvSpPr>
        <p:spPr>
          <a:xfrm>
            <a:off x="118795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绪论</a:t>
            </a:r>
            <a:endParaRPr lang="zh-CN" altLang="en-US" sz="1200" b="1" dirty="0">
              <a:solidFill>
                <a:schemeClr val="tx2">
                  <a:lumMod val="75000"/>
                </a:schemeClr>
              </a:solidFill>
              <a:cs typeface="+mn-ea"/>
              <a:sym typeface="+mn-lt"/>
            </a:endParaRPr>
          </a:p>
        </p:txBody>
      </p:sp>
      <p:sp>
        <p:nvSpPr>
          <p:cNvPr id="26" name="TextBox 25"/>
          <p:cNvSpPr txBox="1"/>
          <p:nvPr/>
        </p:nvSpPr>
        <p:spPr>
          <a:xfrm>
            <a:off x="257014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研究</a:t>
            </a:r>
            <a:r>
              <a:rPr lang="zh-CN" altLang="en-US" sz="1200" b="1" dirty="0">
                <a:solidFill>
                  <a:schemeClr val="tx2">
                    <a:lumMod val="75000"/>
                  </a:schemeClr>
                </a:solidFill>
                <a:cs typeface="+mn-ea"/>
                <a:sym typeface="+mn-lt"/>
              </a:rPr>
              <a:t>内容</a:t>
            </a:r>
          </a:p>
        </p:txBody>
      </p:sp>
      <p:sp>
        <p:nvSpPr>
          <p:cNvPr id="27" name="TextBox 26"/>
          <p:cNvSpPr txBox="1"/>
          <p:nvPr/>
        </p:nvSpPr>
        <p:spPr>
          <a:xfrm>
            <a:off x="3952332" y="3580401"/>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攻击方案</a:t>
            </a:r>
            <a:endParaRPr lang="zh-CN" altLang="en-US" sz="1200" b="1" dirty="0">
              <a:solidFill>
                <a:schemeClr val="tx2">
                  <a:lumMod val="75000"/>
                </a:schemeClr>
              </a:solidFill>
              <a:cs typeface="+mn-ea"/>
              <a:sym typeface="+mn-lt"/>
            </a:endParaRPr>
          </a:p>
        </p:txBody>
      </p:sp>
      <p:sp>
        <p:nvSpPr>
          <p:cNvPr id="28" name="TextBox 27"/>
          <p:cNvSpPr txBox="1"/>
          <p:nvPr/>
        </p:nvSpPr>
        <p:spPr>
          <a:xfrm>
            <a:off x="533452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实验结果</a:t>
            </a:r>
            <a:endParaRPr lang="zh-CN" altLang="en-US" sz="1200" b="1" dirty="0">
              <a:solidFill>
                <a:schemeClr val="tx2">
                  <a:lumMod val="75000"/>
                </a:schemeClr>
              </a:solidFill>
              <a:cs typeface="+mn-ea"/>
              <a:sym typeface="+mn-lt"/>
            </a:endParaRPr>
          </a:p>
        </p:txBody>
      </p:sp>
      <p:sp>
        <p:nvSpPr>
          <p:cNvPr id="61" name="矩形 60"/>
          <p:cNvSpPr/>
          <p:nvPr/>
        </p:nvSpPr>
        <p:spPr>
          <a:xfrm>
            <a:off x="6738682" y="2727478"/>
            <a:ext cx="1080000" cy="108000"/>
          </a:xfrm>
          <a:prstGeom prst="rect">
            <a:avLst/>
          </a:pr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TextBox 61"/>
          <p:cNvSpPr txBox="1"/>
          <p:nvPr/>
        </p:nvSpPr>
        <p:spPr>
          <a:xfrm>
            <a:off x="6918642" y="2969597"/>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05</a:t>
            </a:r>
            <a:endParaRPr lang="zh-CN" altLang="en-US" sz="2800" dirty="0">
              <a:solidFill>
                <a:schemeClr val="accent1"/>
              </a:solidFill>
              <a:latin typeface="Impact" panose="020B0806030902050204" pitchFamily="34" charset="0"/>
              <a:cs typeface="+mn-ea"/>
              <a:sym typeface="+mn-lt"/>
            </a:endParaRPr>
          </a:p>
        </p:txBody>
      </p:sp>
      <p:sp>
        <p:nvSpPr>
          <p:cNvPr id="63" name="TextBox 62"/>
          <p:cNvSpPr txBox="1"/>
          <p:nvPr/>
        </p:nvSpPr>
        <p:spPr>
          <a:xfrm>
            <a:off x="6774682" y="3550243"/>
            <a:ext cx="1044000" cy="276999"/>
          </a:xfrm>
          <a:prstGeom prst="rect">
            <a:avLst/>
          </a:prstGeom>
          <a:noFill/>
        </p:spPr>
        <p:txBody>
          <a:bodyPr wrap="square" rtlCol="0">
            <a:spAutoFit/>
          </a:bodyPr>
          <a:lstStyle/>
          <a:p>
            <a:pPr algn="ctr"/>
            <a:r>
              <a:rPr lang="zh-CN" altLang="en-US" sz="1200" b="1" dirty="0">
                <a:solidFill>
                  <a:schemeClr val="tx2">
                    <a:lumMod val="75000"/>
                  </a:schemeClr>
                </a:solidFill>
                <a:cs typeface="+mn-ea"/>
                <a:sym typeface="+mn-lt"/>
              </a:rPr>
              <a:t>预防措施</a:t>
            </a:r>
          </a:p>
        </p:txBody>
      </p:sp>
      <p:grpSp>
        <p:nvGrpSpPr>
          <p:cNvPr id="75" name="组合 74"/>
          <p:cNvGrpSpPr/>
          <p:nvPr/>
        </p:nvGrpSpPr>
        <p:grpSpPr>
          <a:xfrm>
            <a:off x="5364088" y="1449778"/>
            <a:ext cx="948873" cy="1143356"/>
            <a:chOff x="4825634" y="1203598"/>
            <a:chExt cx="948873" cy="1143356"/>
          </a:xfrm>
        </p:grpSpPr>
        <p:sp>
          <p:nvSpPr>
            <p:cNvPr id="58" name="椭圆 11"/>
            <p:cNvSpPr/>
            <p:nvPr/>
          </p:nvSpPr>
          <p:spPr>
            <a:xfrm>
              <a:off x="482563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5" name="KSO_Shape"/>
            <p:cNvSpPr>
              <a:spLocks/>
            </p:cNvSpPr>
            <p:nvPr/>
          </p:nvSpPr>
          <p:spPr bwMode="auto">
            <a:xfrm>
              <a:off x="5008611" y="1434118"/>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3" name="组合 72"/>
          <p:cNvGrpSpPr/>
          <p:nvPr/>
        </p:nvGrpSpPr>
        <p:grpSpPr>
          <a:xfrm>
            <a:off x="2599708" y="1449778"/>
            <a:ext cx="948873" cy="1143356"/>
            <a:chOff x="2061254" y="1203598"/>
            <a:chExt cx="948873" cy="1143356"/>
          </a:xfrm>
        </p:grpSpPr>
        <p:sp>
          <p:nvSpPr>
            <p:cNvPr id="56" name="椭圆 11"/>
            <p:cNvSpPr/>
            <p:nvPr/>
          </p:nvSpPr>
          <p:spPr>
            <a:xfrm>
              <a:off x="206125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8" name="KSO_Shape"/>
            <p:cNvSpPr>
              <a:spLocks/>
            </p:cNvSpPr>
            <p:nvPr/>
          </p:nvSpPr>
          <p:spPr bwMode="auto">
            <a:xfrm>
              <a:off x="2324837" y="1385459"/>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4" name="组合 73"/>
          <p:cNvGrpSpPr/>
          <p:nvPr/>
        </p:nvGrpSpPr>
        <p:grpSpPr>
          <a:xfrm>
            <a:off x="3981898" y="1449778"/>
            <a:ext cx="948873" cy="1143356"/>
            <a:chOff x="3443444" y="1203598"/>
            <a:chExt cx="948873" cy="1143356"/>
          </a:xfrm>
        </p:grpSpPr>
        <p:sp>
          <p:nvSpPr>
            <p:cNvPr id="57" name="椭圆 11"/>
            <p:cNvSpPr/>
            <p:nvPr/>
          </p:nvSpPr>
          <p:spPr>
            <a:xfrm>
              <a:off x="344344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0" name="KSO_Shape"/>
            <p:cNvSpPr>
              <a:spLocks/>
            </p:cNvSpPr>
            <p:nvPr/>
          </p:nvSpPr>
          <p:spPr bwMode="auto">
            <a:xfrm>
              <a:off x="3582756" y="138469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7" name="组合 76"/>
          <p:cNvGrpSpPr/>
          <p:nvPr/>
        </p:nvGrpSpPr>
        <p:grpSpPr>
          <a:xfrm>
            <a:off x="6804248" y="1419622"/>
            <a:ext cx="948873" cy="1143356"/>
            <a:chOff x="7590014" y="1203598"/>
            <a:chExt cx="948873" cy="1143356"/>
          </a:xfrm>
        </p:grpSpPr>
        <p:sp>
          <p:nvSpPr>
            <p:cNvPr id="60" name="椭圆 11"/>
            <p:cNvSpPr/>
            <p:nvPr/>
          </p:nvSpPr>
          <p:spPr>
            <a:xfrm>
              <a:off x="759001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72" name="KSO_Shape"/>
            <p:cNvSpPr>
              <a:spLocks/>
            </p:cNvSpPr>
            <p:nvPr/>
          </p:nvSpPr>
          <p:spPr bwMode="auto">
            <a:xfrm>
              <a:off x="7780288" y="1477249"/>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80" name="组合 79"/>
          <p:cNvGrpSpPr/>
          <p:nvPr/>
        </p:nvGrpSpPr>
        <p:grpSpPr>
          <a:xfrm>
            <a:off x="1217518" y="1449778"/>
            <a:ext cx="948873" cy="1143356"/>
            <a:chOff x="679064" y="1203598"/>
            <a:chExt cx="948873" cy="1143356"/>
          </a:xfrm>
        </p:grpSpPr>
        <p:sp>
          <p:nvSpPr>
            <p:cNvPr id="54" name="椭圆 11"/>
            <p:cNvSpPr/>
            <p:nvPr/>
          </p:nvSpPr>
          <p:spPr>
            <a:xfrm>
              <a:off x="67906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9" name="KSO_Shape"/>
            <p:cNvSpPr>
              <a:spLocks/>
            </p:cNvSpPr>
            <p:nvPr/>
          </p:nvSpPr>
          <p:spPr bwMode="auto">
            <a:xfrm>
              <a:off x="928620" y="1385460"/>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cxnSp>
        <p:nvCxnSpPr>
          <p:cNvPr id="81" name="直接连接符 80"/>
          <p:cNvCxnSpPr/>
          <p:nvPr/>
        </p:nvCxnSpPr>
        <p:spPr>
          <a:xfrm>
            <a:off x="990000" y="4661299"/>
            <a:ext cx="7164000" cy="1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78253"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34291"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08953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493910006"/>
              </p:ext>
            </p:extLst>
          </p:nvPr>
        </p:nvGraphicFramePr>
        <p:xfrm>
          <a:off x="1907704" y="1203598"/>
          <a:ext cx="6120680" cy="36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6684600"/>
      </p:ext>
    </p:extLst>
  </p:cSld>
  <p:clrMapOvr>
    <a:masterClrMapping/>
  </p:clrMapOvr>
  <p:transition spd="slow" advClick="0" advTm="300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491630"/>
            <a:ext cx="4680520" cy="280831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zh-CN" altLang="en-US" sz="2400" dirty="0" smtClean="0"/>
              <a:t>实现针对</a:t>
            </a:r>
            <a:r>
              <a:rPr lang="en-US" altLang="zh-CN" sz="2400" dirty="0" smtClean="0"/>
              <a:t>AES</a:t>
            </a:r>
            <a:r>
              <a:rPr lang="zh-CN" altLang="en-US" sz="2400" dirty="0" smtClean="0"/>
              <a:t>的</a:t>
            </a:r>
            <a:r>
              <a:rPr lang="en-US" altLang="zh-CN" sz="2400" dirty="0" smtClean="0"/>
              <a:t>cache</a:t>
            </a:r>
            <a:r>
              <a:rPr lang="zh-CN" altLang="en-US" sz="2400" dirty="0" smtClean="0"/>
              <a:t>攻击</a:t>
            </a:r>
            <a:endParaRPr lang="en-US" altLang="zh-CN" sz="2400" dirty="0" smtClean="0"/>
          </a:p>
          <a:p>
            <a:pPr marL="0" indent="0">
              <a:buFont typeface="Wingdings" panose="05000000000000000000" pitchFamily="2" charset="2"/>
              <a:buNone/>
            </a:pPr>
            <a:endParaRPr lang="en-US" altLang="zh-CN" dirty="0" smtClean="0"/>
          </a:p>
          <a:p>
            <a:pPr marL="457200" lvl="1" indent="-457200">
              <a:buFont typeface="+mj-lt"/>
              <a:buAutoNum type="arabicPeriod"/>
            </a:pPr>
            <a:r>
              <a:rPr lang="zh-CN" altLang="en-US" sz="1600" dirty="0" smtClean="0"/>
              <a:t>探索</a:t>
            </a:r>
            <a:r>
              <a:rPr lang="en-US" altLang="zh-CN" sz="1600" dirty="0" smtClean="0"/>
              <a:t>AES</a:t>
            </a:r>
            <a:r>
              <a:rPr lang="zh-CN" altLang="en-US" sz="1600" dirty="0" smtClean="0"/>
              <a:t>密钥扩展、各轮变换的数学模式</a:t>
            </a:r>
            <a:endParaRPr lang="en-US" altLang="zh-CN" sz="1600" dirty="0" smtClean="0"/>
          </a:p>
          <a:p>
            <a:pPr marL="4572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实现度量密钥可疑度的</a:t>
            </a:r>
            <a:r>
              <a:rPr lang="en-US" altLang="zh-CN" sz="1600" dirty="0" smtClean="0"/>
              <a:t>KS</a:t>
            </a:r>
            <a:r>
              <a:rPr lang="zh-CN" altLang="en-US" sz="1600" dirty="0" smtClean="0"/>
              <a:t>检验算法</a:t>
            </a:r>
            <a:endParaRPr lang="en-US" altLang="zh-CN" sz="1600" dirty="0" smtClean="0"/>
          </a:p>
          <a:p>
            <a:pPr marL="9144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利用假设检验的方式获取用户密钥</a:t>
            </a:r>
            <a:endParaRPr lang="en-US" altLang="zh-CN" sz="1600"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15990803"/>
      </p:ext>
    </p:extLst>
  </p:cSld>
  <p:clrMapOvr>
    <a:masterClrMapping/>
  </p:clrMapOvr>
  <p:transition spd="slow" advClick="0" advTm="300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7">
            <a:extLst>
              <a:ext uri="{FF2B5EF4-FFF2-40B4-BE49-F238E27FC236}">
                <a16:creationId xmlns:a16="http://schemas.microsoft.com/office/drawing/2014/main" id="{25490D5F-02C9-40B2-A81F-51413AD8C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123478"/>
            <a:ext cx="5509883" cy="5020022"/>
          </a:xfrm>
          <a:prstGeom prst="rect">
            <a:avLst/>
          </a:prstGeom>
        </p:spPr>
      </p:pic>
      <p:sp>
        <p:nvSpPr>
          <p:cNvPr id="7" name="TextBox 16"/>
          <p:cNvSpPr txBox="1"/>
          <p:nvPr/>
        </p:nvSpPr>
        <p:spPr>
          <a:xfrm>
            <a:off x="1115616" y="1275606"/>
            <a:ext cx="288032" cy="2154436"/>
          </a:xfrm>
          <a:prstGeom prst="rect">
            <a:avLst/>
          </a:prstGeom>
          <a:noFill/>
        </p:spPr>
        <p:txBody>
          <a:bodyPr wrap="square" lIns="56620" tIns="0" rIns="56620" bIns="0" rtlCol="0" anchor="t">
            <a:spAutoFit/>
          </a:bodyPr>
          <a:lstStyle/>
          <a:p>
            <a:r>
              <a:rPr lang="en-US" altLang="zh-CN" sz="2100" baseline="-3000" dirty="0" smtClean="0">
                <a:latin typeface="微软雅黑" pitchFamily="34" charset="-122"/>
                <a:ea typeface="微软雅黑" pitchFamily="34" charset="-122"/>
              </a:rPr>
              <a:t>AES</a:t>
            </a:r>
            <a:r>
              <a:rPr lang="zh-CN" altLang="en-US" sz="2100" baseline="-3000" dirty="0" smtClean="0">
                <a:latin typeface="微软雅黑" pitchFamily="34" charset="-122"/>
                <a:ea typeface="微软雅黑" pitchFamily="34" charset="-122"/>
              </a:rPr>
              <a:t>加密过程流程图</a:t>
            </a:r>
            <a:endParaRPr lang="zh-CN" altLang="en-US" sz="2100" baseline="-3000" dirty="0">
              <a:latin typeface="微软雅黑" pitchFamily="34" charset="-122"/>
              <a:ea typeface="微软雅黑" pitchFamily="34" charset="-122"/>
            </a:endParaRPr>
          </a:p>
        </p:txBody>
      </p:sp>
      <p:cxnSp>
        <p:nvCxnSpPr>
          <p:cNvPr id="4" name="直接连接符 3"/>
          <p:cNvCxnSpPr/>
          <p:nvPr/>
        </p:nvCxnSpPr>
        <p:spPr>
          <a:xfrm flipH="1">
            <a:off x="1403648" y="267494"/>
            <a:ext cx="72008" cy="453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115532"/>
      </p:ext>
    </p:extLst>
  </p:cSld>
  <p:clrMapOvr>
    <a:masterClrMapping/>
  </p:clrMapOvr>
  <p:transition spd="slow" advClick="0" advTm="3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a:xfrm>
                <a:off x="1491371" y="3291830"/>
                <a:ext cx="7041069" cy="1224136"/>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2•</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9</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9</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8</m:t>
                        </m:r>
                      </m:sub>
                    </m:sSub>
                    <m:r>
                      <a:rPr lang="en-US" altLang="zh-CN" sz="1400">
                        <a:solidFill>
                          <a:schemeClr val="tx1"/>
                        </a:solidFill>
                        <a:latin typeface="Cambria Math" panose="02040503050406030204" pitchFamily="18" charset="0"/>
                      </a:rPr>
                      <m:t>=</m:t>
                    </m:r>
                    <m:r>
                      <m:rPr>
                        <m:nor/>
                      </m:rPr>
                      <a:rPr lang="en-US" altLang="zh-CN" sz="140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r>
                  <a:rPr lang="en-US" altLang="zh-CN" sz="1400" dirty="0">
                    <a:solidFill>
                      <a:schemeClr val="tx1"/>
                    </a:solidFill>
                  </a:rPr>
                  <a:t>1</a:t>
                </a:r>
                <a:endParaRPr lang="en-US" altLang="zh-CN" sz="1400" dirty="0" smtClean="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r>
                      <m:rPr>
                        <m:nor/>
                      </m:rPr>
                      <a:rPr lang="en-US" altLang="zh-CN" sz="140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6</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6</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 </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491371" y="3291830"/>
                <a:ext cx="7041069" cy="1224136"/>
              </a:xfrm>
              <a:prstGeom prst="rect">
                <a:avLst/>
              </a:prstGeom>
              <a:blipFill>
                <a:blip r:embed="rId2"/>
                <a:stretch>
                  <a:fillRect t="-2488" b="-2985"/>
                </a:stretch>
              </a:blipFill>
            </p:spPr>
            <p:txBody>
              <a:bodyPr/>
              <a:lstStyle/>
              <a:p>
                <a:r>
                  <a:rPr lang="zh-CN" altLang="en-US">
                    <a:noFill/>
                  </a:rPr>
                  <a:t> </a:t>
                </a:r>
              </a:p>
            </p:txBody>
          </p:sp>
        </mc:Fallback>
      </mc:AlternateContent>
      <p:sp>
        <p:nvSpPr>
          <p:cNvPr id="3" name="文本框 2"/>
          <p:cNvSpPr txBox="1"/>
          <p:nvPr/>
        </p:nvSpPr>
        <p:spPr>
          <a:xfrm>
            <a:off x="1491371" y="1106693"/>
            <a:ext cx="2736304" cy="369332"/>
          </a:xfrm>
          <a:prstGeom prst="rect">
            <a:avLst/>
          </a:prstGeom>
          <a:noFill/>
        </p:spPr>
        <p:txBody>
          <a:bodyPr wrap="square" rtlCol="0">
            <a:spAutoFit/>
          </a:bodyPr>
          <a:lstStyle/>
          <a:p>
            <a:r>
              <a:rPr lang="en-US" altLang="zh-CN" dirty="0"/>
              <a:t>AES</a:t>
            </a:r>
            <a:r>
              <a:rPr lang="zh-CN" altLang="en-US" dirty="0"/>
              <a:t>加密第一轮访问</a:t>
            </a:r>
            <a:r>
              <a:rPr lang="zh-CN" altLang="en-US" dirty="0" smtClean="0"/>
              <a:t>索引</a:t>
            </a:r>
            <a:r>
              <a:rPr lang="en-US" altLang="zh-CN" dirty="0" smtClean="0"/>
              <a:t>:</a:t>
            </a:r>
            <a:endParaRPr lang="en-US" altLang="zh-CN" dirty="0"/>
          </a:p>
        </p:txBody>
      </p:sp>
      <p:sp>
        <p:nvSpPr>
          <p:cNvPr id="8" name="文本框 7"/>
          <p:cNvSpPr txBox="1"/>
          <p:nvPr/>
        </p:nvSpPr>
        <p:spPr>
          <a:xfrm>
            <a:off x="1491371" y="2859782"/>
            <a:ext cx="2736304" cy="369332"/>
          </a:xfrm>
          <a:prstGeom prst="rect">
            <a:avLst/>
          </a:prstGeom>
          <a:noFill/>
        </p:spPr>
        <p:txBody>
          <a:bodyPr wrap="square" rtlCol="0">
            <a:spAutoFit/>
          </a:bodyPr>
          <a:lstStyle/>
          <a:p>
            <a:r>
              <a:rPr lang="en-US" altLang="zh-CN" dirty="0"/>
              <a:t>AES</a:t>
            </a:r>
            <a:r>
              <a:rPr lang="zh-CN" altLang="en-US" dirty="0"/>
              <a:t>加密第二轮访问</a:t>
            </a:r>
            <a:r>
              <a:rPr lang="zh-CN" altLang="en-US" dirty="0" smtClean="0"/>
              <a:t>索引</a:t>
            </a:r>
            <a:r>
              <a:rPr lang="en-US" altLang="zh-CN" dirty="0" smtClean="0"/>
              <a:t>:</a:t>
            </a:r>
            <a:endParaRPr lang="en-US" altLang="zh-CN" dirty="0"/>
          </a:p>
        </p:txBody>
      </p:sp>
      <mc:AlternateContent xmlns:mc="http://schemas.openxmlformats.org/markup-compatibility/2006" xmlns:a14="http://schemas.microsoft.com/office/drawing/2010/main">
        <mc:Choice Requires="a14">
          <p:sp>
            <p:nvSpPr>
              <p:cNvPr id="9" name="内容占位符 2"/>
              <p:cNvSpPr txBox="1">
                <a:spLocks/>
              </p:cNvSpPr>
              <p:nvPr/>
            </p:nvSpPr>
            <p:spPr>
              <a:xfrm>
                <a:off x="1491371" y="1635646"/>
                <a:ext cx="1656184" cy="925271"/>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endParaRPr lang="zh-CN" altLang="zh-CN" sz="1400" dirty="0">
                  <a:solidFill>
                    <a:schemeClr val="tx1"/>
                  </a:solidFill>
                </a:endParaRPr>
              </a:p>
              <a:p>
                <a:pPr marL="0" indent="0">
                  <a:buNone/>
                </a:pPr>
                <a:r>
                  <a:rPr lang="en-US" altLang="zh-CN" sz="1400" dirty="0" smtClean="0"/>
                  <a:t>	…</a:t>
                </a:r>
              </a:p>
              <a:p>
                <a:pPr marL="0" indent="0">
                  <a:buNone/>
                </a:pPr>
                <a:r>
                  <a:rPr lang="en-US" altLang="zh-CN" sz="1400" dirty="0" smtClean="0">
                    <a:solidFill>
                      <a:schemeClr val="tx1"/>
                    </a:solidFill>
                  </a:rPr>
                  <a:t>	</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b="0" i="1" smtClean="0">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b="0" i="1" smtClean="0">
                            <a:solidFill>
                              <a:schemeClr val="tx1"/>
                            </a:solidFill>
                            <a:latin typeface="Cambria Math" panose="02040503050406030204" pitchFamily="18" charset="0"/>
                          </a:rPr>
                          <m:t>15</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9" name="内容占位符 2"/>
              <p:cNvSpPr txBox="1">
                <a:spLocks noRot="1" noChangeAspect="1" noMove="1" noResize="1" noEditPoints="1" noAdjustHandles="1" noChangeArrowheads="1" noChangeShapeType="1" noTextEdit="1"/>
              </p:cNvSpPr>
              <p:nvPr/>
            </p:nvSpPr>
            <p:spPr>
              <a:xfrm>
                <a:off x="1491371" y="1635646"/>
                <a:ext cx="1656184" cy="925271"/>
              </a:xfrm>
              <a:prstGeom prst="rect">
                <a:avLst/>
              </a:prstGeom>
              <a:blipFill>
                <a:blip r:embed="rId3"/>
                <a:stretch>
                  <a:fillRect t="-2632" b="-3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4430207"/>
      </p:ext>
    </p:extLst>
  </p:cSld>
  <p:clrMapOvr>
    <a:masterClrMapping/>
  </p:clrMapOvr>
  <p:transition spd="slow" advClick="0" advTm="300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619672" y="1227951"/>
            <a:ext cx="1224136"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密钥猜测方式</a:t>
            </a:r>
            <a:endParaRPr lang="zh-CN" altLang="en-US" sz="2100" baseline="-3000" dirty="0">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791126165"/>
      </p:ext>
    </p:extLst>
  </p:cSld>
  <p:clrMapOvr>
    <a:masterClrMapping/>
  </p:clrMapOvr>
  <p:transition spd="slow" advClick="0" advTm="300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5008088" y="1161446"/>
            <a:ext cx="809972" cy="81584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5" name="Oval 4"/>
          <p:cNvSpPr>
            <a:spLocks noChangeArrowheads="1"/>
          </p:cNvSpPr>
          <p:nvPr/>
        </p:nvSpPr>
        <p:spPr bwMode="auto">
          <a:xfrm>
            <a:off x="5008088" y="1161446"/>
            <a:ext cx="809972" cy="815843"/>
          </a:xfrm>
          <a:prstGeom prst="ellipse">
            <a:avLst/>
          </a:pr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6" name="Oval 4"/>
          <p:cNvSpPr>
            <a:spLocks noChangeArrowheads="1"/>
          </p:cNvSpPr>
          <p:nvPr/>
        </p:nvSpPr>
        <p:spPr bwMode="auto">
          <a:xfrm>
            <a:off x="4107319" y="1530279"/>
            <a:ext cx="1108141" cy="111617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7" name="Oval 4"/>
          <p:cNvSpPr>
            <a:spLocks noChangeArrowheads="1"/>
          </p:cNvSpPr>
          <p:nvPr/>
        </p:nvSpPr>
        <p:spPr bwMode="auto">
          <a:xfrm>
            <a:off x="4107319" y="1863570"/>
            <a:ext cx="1108141" cy="782882"/>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8" name="Oval 4"/>
          <p:cNvSpPr>
            <a:spLocks noChangeArrowheads="1"/>
          </p:cNvSpPr>
          <p:nvPr/>
        </p:nvSpPr>
        <p:spPr bwMode="auto">
          <a:xfrm>
            <a:off x="3062019" y="2042929"/>
            <a:ext cx="1365764" cy="1375844"/>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9" name="Oval 4"/>
          <p:cNvSpPr>
            <a:spLocks noChangeArrowheads="1"/>
          </p:cNvSpPr>
          <p:nvPr/>
        </p:nvSpPr>
        <p:spPr bwMode="auto">
          <a:xfrm>
            <a:off x="3062019" y="2719301"/>
            <a:ext cx="1365764" cy="699472"/>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0" name="Oval 4"/>
          <p:cNvSpPr>
            <a:spLocks noChangeArrowheads="1"/>
          </p:cNvSpPr>
          <p:nvPr/>
        </p:nvSpPr>
        <p:spPr bwMode="auto">
          <a:xfrm>
            <a:off x="1827739" y="2701421"/>
            <a:ext cx="1676327" cy="1688699"/>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1" name="Oval 4"/>
          <p:cNvSpPr>
            <a:spLocks noChangeArrowheads="1"/>
          </p:cNvSpPr>
          <p:nvPr/>
        </p:nvSpPr>
        <p:spPr bwMode="auto">
          <a:xfrm>
            <a:off x="1972164" y="4019578"/>
            <a:ext cx="1387477" cy="370541"/>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2" name="TextBox 31"/>
          <p:cNvSpPr txBox="1"/>
          <p:nvPr/>
        </p:nvSpPr>
        <p:spPr>
          <a:xfrm>
            <a:off x="2127307" y="3370738"/>
            <a:ext cx="843688" cy="350064"/>
          </a:xfrm>
          <a:prstGeom prst="rect">
            <a:avLst/>
          </a:prstGeom>
          <a:noFill/>
        </p:spPr>
        <p:txBody>
          <a:bodyPr wrap="none" lIns="60926" tIns="30464" rIns="60926" bIns="30464" rtlCol="0" anchor="ctr">
            <a:spAutoFit/>
          </a:bodyPr>
          <a:lstStyle/>
          <a:p>
            <a:r>
              <a:rPr lang="en-US" altLang="zh-CN" sz="1875" dirty="0" smtClean="0">
                <a:solidFill>
                  <a:schemeClr val="bg1"/>
                </a:solidFill>
                <a:latin typeface="微软雅黑" pitchFamily="34" charset="-122"/>
                <a:ea typeface="微软雅黑" pitchFamily="34" charset="-122"/>
              </a:rPr>
              <a:t>Step 1</a:t>
            </a:r>
            <a:endParaRPr lang="zh-CN" altLang="en-US" sz="1875" dirty="0">
              <a:solidFill>
                <a:schemeClr val="bg1"/>
              </a:solidFill>
              <a:latin typeface="微软雅黑" pitchFamily="34" charset="-122"/>
              <a:ea typeface="微软雅黑" pitchFamily="34" charset="-122"/>
            </a:endParaRPr>
          </a:p>
        </p:txBody>
      </p:sp>
      <p:sp>
        <p:nvSpPr>
          <p:cNvPr id="33" name="TextBox 32"/>
          <p:cNvSpPr txBox="1"/>
          <p:nvPr/>
        </p:nvSpPr>
        <p:spPr>
          <a:xfrm>
            <a:off x="3279979" y="2319370"/>
            <a:ext cx="726733" cy="303897"/>
          </a:xfrm>
          <a:prstGeom prst="rect">
            <a:avLst/>
          </a:prstGeom>
          <a:noFill/>
        </p:spPr>
        <p:txBody>
          <a:bodyPr wrap="none" lIns="60926" tIns="30464" rIns="60926" bIns="30464" rtlCol="0" anchor="ctr">
            <a:spAutoFit/>
          </a:bodyPr>
          <a:lstStyle/>
          <a:p>
            <a:r>
              <a:rPr lang="en-US" altLang="zh-CN" sz="1575" dirty="0" smtClean="0">
                <a:solidFill>
                  <a:schemeClr val="bg1"/>
                </a:solidFill>
                <a:latin typeface="微软雅黑" pitchFamily="34" charset="-122"/>
                <a:ea typeface="微软雅黑" pitchFamily="34" charset="-122"/>
              </a:rPr>
              <a:t>Step 2</a:t>
            </a:r>
            <a:endParaRPr lang="zh-CN" altLang="en-US" sz="1575" dirty="0">
              <a:solidFill>
                <a:schemeClr val="bg1"/>
              </a:solidFill>
              <a:latin typeface="微软雅黑" pitchFamily="34" charset="-122"/>
              <a:ea typeface="微软雅黑" pitchFamily="34" charset="-122"/>
            </a:endParaRPr>
          </a:p>
        </p:txBody>
      </p:sp>
      <p:sp>
        <p:nvSpPr>
          <p:cNvPr id="34" name="TextBox 33"/>
          <p:cNvSpPr txBox="1"/>
          <p:nvPr/>
        </p:nvSpPr>
        <p:spPr>
          <a:xfrm>
            <a:off x="4259147" y="1965846"/>
            <a:ext cx="639786" cy="269272"/>
          </a:xfrm>
          <a:prstGeom prst="rect">
            <a:avLst/>
          </a:prstGeom>
          <a:noFill/>
        </p:spPr>
        <p:txBody>
          <a:bodyPr wrap="none" lIns="60926" tIns="30464" rIns="60926" bIns="30464" rtlCol="0" anchor="ctr">
            <a:spAutoFit/>
          </a:bodyPr>
          <a:lstStyle/>
          <a:p>
            <a:r>
              <a:rPr lang="en-US" altLang="zh-CN" sz="1350" dirty="0" smtClean="0">
                <a:solidFill>
                  <a:schemeClr val="bg1"/>
                </a:solidFill>
                <a:latin typeface="微软雅黑" pitchFamily="34" charset="-122"/>
                <a:ea typeface="微软雅黑" pitchFamily="34" charset="-122"/>
              </a:rPr>
              <a:t>Step 3</a:t>
            </a:r>
            <a:endParaRPr lang="zh-CN" altLang="en-US" sz="1350" dirty="0">
              <a:solidFill>
                <a:schemeClr val="bg1"/>
              </a:solidFill>
              <a:latin typeface="微软雅黑" pitchFamily="34" charset="-122"/>
              <a:ea typeface="微软雅黑" pitchFamily="34" charset="-122"/>
            </a:endParaRPr>
          </a:p>
        </p:txBody>
      </p:sp>
      <p:cxnSp>
        <p:nvCxnSpPr>
          <p:cNvPr id="35" name="直接连接符 34"/>
          <p:cNvCxnSpPr/>
          <p:nvPr/>
        </p:nvCxnSpPr>
        <p:spPr>
          <a:xfrm>
            <a:off x="5414195" y="1444227"/>
            <a:ext cx="71223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4653971" y="2297698"/>
            <a:ext cx="147246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3713549" y="2998397"/>
            <a:ext cx="2412882"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2665903" y="3728380"/>
            <a:ext cx="346052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6182286" y="3545771"/>
            <a:ext cx="2565060" cy="671242"/>
          </a:xfrm>
          <a:prstGeom prst="rect">
            <a:avLst/>
          </a:prstGeom>
          <a:noFill/>
        </p:spPr>
        <p:txBody>
          <a:bodyPr wrap="square" lIns="60926" tIns="30464" rIns="60926" bIns="30464" rtlCol="0">
            <a:spAutoFit/>
          </a:bodyPr>
          <a:lstStyle/>
          <a:p>
            <a:pPr>
              <a:lnSpc>
                <a:spcPct val="130000"/>
              </a:lnSpc>
            </a:pPr>
            <a:r>
              <a:rPr lang="zh-CN" altLang="en-US" sz="1050" dirty="0">
                <a:solidFill>
                  <a:schemeClr val="tx1">
                    <a:lumMod val="75000"/>
                    <a:lumOff val="25000"/>
                  </a:schemeClr>
                </a:solidFill>
                <a:latin typeface="微软雅黑" pitchFamily="34" charset="-122"/>
                <a:ea typeface="微软雅黑" pitchFamily="34" charset="-122"/>
              </a:rPr>
              <a:t>攻击程序运行，监测</a:t>
            </a:r>
            <a:r>
              <a:rPr lang="en-US" altLang="zh-CN" sz="1050" dirty="0">
                <a:solidFill>
                  <a:schemeClr val="tx1">
                    <a:lumMod val="75000"/>
                    <a:lumOff val="25000"/>
                  </a:schemeClr>
                </a:solidFill>
                <a:latin typeface="微软雅黑" pitchFamily="34" charset="-122"/>
                <a:ea typeface="微软雅黑" pitchFamily="34" charset="-122"/>
              </a:rPr>
              <a:t>AES</a:t>
            </a:r>
            <a:r>
              <a:rPr lang="zh-CN" altLang="en-US" sz="1050" dirty="0">
                <a:solidFill>
                  <a:schemeClr val="tx1">
                    <a:lumMod val="75000"/>
                    <a:lumOff val="25000"/>
                  </a:schemeClr>
                </a:solidFill>
                <a:latin typeface="微软雅黑" pitchFamily="34" charset="-122"/>
                <a:ea typeface="微软雅黑" pitchFamily="34" charset="-122"/>
              </a:rPr>
              <a:t>加密程序对明文进行加密时的查表操作对</a:t>
            </a:r>
            <a:r>
              <a:rPr lang="en-US" altLang="zh-CN" sz="1050" dirty="0">
                <a:solidFill>
                  <a:schemeClr val="tx1">
                    <a:lumMod val="75000"/>
                    <a:lumOff val="25000"/>
                  </a:schemeClr>
                </a:solidFill>
                <a:latin typeface="微软雅黑" pitchFamily="34" charset="-122"/>
                <a:ea typeface="微软雅黑" pitchFamily="34" charset="-122"/>
              </a:rPr>
              <a:t>Cache</a:t>
            </a:r>
            <a:r>
              <a:rPr lang="zh-CN" altLang="en-US" sz="1050" dirty="0">
                <a:solidFill>
                  <a:schemeClr val="tx1">
                    <a:lumMod val="75000"/>
                    <a:lumOff val="25000"/>
                  </a:schemeClr>
                </a:solidFill>
                <a:latin typeface="微软雅黑" pitchFamily="34" charset="-122"/>
                <a:ea typeface="微软雅黑" pitchFamily="34" charset="-122"/>
              </a:rPr>
              <a:t>的访问，并将监测结果输出至日志文件中</a:t>
            </a:r>
          </a:p>
        </p:txBody>
      </p:sp>
      <mc:AlternateContent xmlns:mc="http://schemas.openxmlformats.org/markup-compatibility/2006" xmlns:a14="http://schemas.microsoft.com/office/drawing/2010/main">
        <mc:Choice Requires="a14">
          <p:sp>
            <p:nvSpPr>
              <p:cNvPr id="40" name="TextBox 39"/>
              <p:cNvSpPr txBox="1"/>
              <p:nvPr/>
            </p:nvSpPr>
            <p:spPr>
              <a:xfrm>
                <a:off x="6182286" y="2827005"/>
                <a:ext cx="2565060" cy="704135"/>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遍历密钥的取值空间，针对假设的密钥</a:t>
                </a:r>
                <a14:m>
                  <m:oMath xmlns:m="http://schemas.openxmlformats.org/officeDocument/2006/math">
                    <m:acc>
                      <m:accPr>
                        <m:chr m:val="̂"/>
                        <m:ctrlPr>
                          <a:rPr lang="zh-CN" altLang="en-US" sz="1050" i="1" smtClean="0">
                            <a:solidFill>
                              <a:schemeClr val="tx1">
                                <a:lumMod val="75000"/>
                                <a:lumOff val="25000"/>
                              </a:schemeClr>
                            </a:solidFill>
                            <a:latin typeface="Cambria Math" panose="02040503050406030204" pitchFamily="18" charset="0"/>
                            <a:ea typeface="微软雅黑" pitchFamily="34" charset="-122"/>
                          </a:rPr>
                        </m:ctrlPr>
                      </m:accPr>
                      <m:e>
                        <m:r>
                          <a:rPr lang="en-US" altLang="zh-CN" sz="1050" b="0" i="1" smtClean="0">
                            <a:solidFill>
                              <a:schemeClr val="tx1">
                                <a:lumMod val="75000"/>
                                <a:lumOff val="25000"/>
                              </a:schemeClr>
                            </a:solidFill>
                            <a:latin typeface="Cambria Math" panose="02040503050406030204" pitchFamily="18" charset="0"/>
                            <a:ea typeface="微软雅黑" pitchFamily="34" charset="-122"/>
                          </a:rPr>
                          <m:t>𝑘</m:t>
                        </m:r>
                      </m:e>
                    </m:acc>
                    <m:r>
                      <a:rPr lang="zh-CN" altLang="en-US" sz="1050" i="1">
                        <a:solidFill>
                          <a:schemeClr val="tx1">
                            <a:lumMod val="75000"/>
                            <a:lumOff val="25000"/>
                          </a:schemeClr>
                        </a:solidFill>
                        <a:latin typeface="Cambria Math" panose="02040503050406030204" pitchFamily="18" charset="0"/>
                        <a:ea typeface="微软雅黑" pitchFamily="34" charset="-122"/>
                      </a:rPr>
                      <m:t>以及</m:t>
                    </m:r>
                    <m:r>
                      <a:rPr lang="zh-CN" altLang="en-US" sz="1050" i="1" smtClean="0">
                        <a:solidFill>
                          <a:schemeClr val="tx1">
                            <a:lumMod val="75000"/>
                            <a:lumOff val="25000"/>
                          </a:schemeClr>
                        </a:solidFill>
                        <a:latin typeface="Cambria Math" panose="02040503050406030204" pitchFamily="18" charset="0"/>
                        <a:ea typeface="微软雅黑" pitchFamily="34" charset="-122"/>
                      </a:rPr>
                      <m:t>加密</m:t>
                    </m:r>
                    <m:r>
                      <a:rPr lang="zh-CN" altLang="en-US" sz="1050" b="0" i="1" smtClean="0">
                        <a:solidFill>
                          <a:schemeClr val="tx1">
                            <a:lumMod val="75000"/>
                            <a:lumOff val="25000"/>
                          </a:schemeClr>
                        </a:solidFill>
                        <a:latin typeface="Cambria Math" panose="02040503050406030204" pitchFamily="18" charset="0"/>
                        <a:ea typeface="微软雅黑" pitchFamily="34" charset="-122"/>
                      </a:rPr>
                      <m:t>的</m:t>
                    </m:r>
                    <m:r>
                      <a:rPr lang="zh-CN" altLang="en-US" sz="1050" i="1">
                        <a:solidFill>
                          <a:schemeClr val="tx1">
                            <a:lumMod val="75000"/>
                            <a:lumOff val="25000"/>
                          </a:schemeClr>
                        </a:solidFill>
                        <a:latin typeface="Cambria Math" panose="02040503050406030204" pitchFamily="18" charset="0"/>
                        <a:ea typeface="微软雅黑" pitchFamily="34" charset="-122"/>
                      </a:rPr>
                      <m:t>明文</m:t>
                    </m:r>
                  </m:oMath>
                </a14:m>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，计算得出加密过程中查表索引</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182286" y="2827005"/>
                <a:ext cx="2565060" cy="704135"/>
              </a:xfrm>
              <a:prstGeom prst="rect">
                <a:avLst/>
              </a:prstGeom>
              <a:blipFill>
                <a:blip r:embed="rId2"/>
                <a:stretch>
                  <a:fillRect l="-713" r="-2138" b="-3478"/>
                </a:stretch>
              </a:blipFill>
            </p:spPr>
            <p:txBody>
              <a:bodyPr/>
              <a:lstStyle/>
              <a:p>
                <a:r>
                  <a:rPr lang="zh-CN" altLang="en-US">
                    <a:noFill/>
                  </a:rPr>
                  <a:t> </a:t>
                </a:r>
              </a:p>
            </p:txBody>
          </p:sp>
        </mc:Fallback>
      </mc:AlternateContent>
      <p:sp>
        <p:nvSpPr>
          <p:cNvPr id="41" name="TextBox 40"/>
          <p:cNvSpPr txBox="1"/>
          <p:nvPr/>
        </p:nvSpPr>
        <p:spPr>
          <a:xfrm>
            <a:off x="6182286" y="2108240"/>
            <a:ext cx="2565060" cy="671242"/>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根据计算得到的查表索引以及</a:t>
            </a:r>
            <a:r>
              <a:rPr lang="en-US" altLang="zh-CN" sz="1050" dirty="0" smtClean="0">
                <a:solidFill>
                  <a:schemeClr val="tx1">
                    <a:lumMod val="75000"/>
                    <a:lumOff val="25000"/>
                  </a:schemeClr>
                </a:solidFill>
                <a:latin typeface="微软雅黑" pitchFamily="34" charset="-122"/>
                <a:ea typeface="微软雅黑" pitchFamily="34" charset="-122"/>
              </a:rPr>
              <a:t>AES</a:t>
            </a:r>
            <a:r>
              <a:rPr lang="zh-CN" altLang="en-US" sz="1050" dirty="0" smtClean="0">
                <a:solidFill>
                  <a:schemeClr val="tx1">
                    <a:lumMod val="75000"/>
                    <a:lumOff val="25000"/>
                  </a:schemeClr>
                </a:solidFill>
                <a:latin typeface="微软雅黑" pitchFamily="34" charset="-122"/>
                <a:ea typeface="微软雅黑" pitchFamily="34" charset="-122"/>
              </a:rPr>
              <a:t>加密程序索引表的内存布局，获取到待检测的缓存</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a:t>
            </a:r>
            <a:endParaRPr lang="zh-CN" altLang="en-US" sz="1050" dirty="0">
              <a:solidFill>
                <a:schemeClr val="tx1">
                  <a:lumMod val="75000"/>
                  <a:lumOff val="25000"/>
                </a:schemeClr>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42" name="TextBox 41"/>
              <p:cNvSpPr txBox="1"/>
              <p:nvPr/>
            </p:nvSpPr>
            <p:spPr>
              <a:xfrm>
                <a:off x="6190400" y="1329430"/>
                <a:ext cx="2565060"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从结果日志文件中获取到</a:t>
                </a:r>
                <a:r>
                  <a:rPr lang="zh-CN" altLang="en-US" sz="1050" dirty="0">
                    <a:solidFill>
                      <a:schemeClr val="tx1">
                        <a:lumMod val="75000"/>
                        <a:lumOff val="25000"/>
                      </a:schemeClr>
                    </a:solidFill>
                    <a:latin typeface="微软雅黑" pitchFamily="34" charset="-122"/>
                    <a:ea typeface="微软雅黑" pitchFamily="34" charset="-122"/>
                  </a:rPr>
                  <a:t>假设的密钥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以及明文</a:t>
                </a:r>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对应的</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集合的数据，求均值得到</a:t>
                </a:r>
                <a:r>
                  <a:rPr lang="zh-CN" altLang="en-US" sz="1050" dirty="0">
                    <a:solidFill>
                      <a:schemeClr val="tx1">
                        <a:lumMod val="75000"/>
                        <a:lumOff val="25000"/>
                      </a:schemeClr>
                    </a:solidFill>
                    <a:latin typeface="微软雅黑" pitchFamily="34" charset="-122"/>
                    <a:ea typeface="微软雅黑" pitchFamily="34" charset="-122"/>
                  </a:rPr>
                  <a:t>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的度量分</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190400" y="1329430"/>
                <a:ext cx="2565060" cy="702981"/>
              </a:xfrm>
              <a:prstGeom prst="rect">
                <a:avLst/>
              </a:prstGeom>
              <a:blipFill>
                <a:blip r:embed="rId3"/>
                <a:stretch>
                  <a:fillRect l="-713" r="-475" b="-5217"/>
                </a:stretch>
              </a:blipFill>
            </p:spPr>
            <p:txBody>
              <a:bodyPr/>
              <a:lstStyle/>
              <a:p>
                <a:r>
                  <a:rPr lang="zh-CN" altLang="en-US">
                    <a:noFill/>
                  </a:rPr>
                  <a:t> </a:t>
                </a:r>
              </a:p>
            </p:txBody>
          </p:sp>
        </mc:Fallback>
      </mc:AlternateContent>
      <p:sp>
        <p:nvSpPr>
          <p:cNvPr id="43" name="TextBox 42"/>
          <p:cNvSpPr txBox="1"/>
          <p:nvPr/>
        </p:nvSpPr>
        <p:spPr>
          <a:xfrm>
            <a:off x="5080131" y="1457815"/>
            <a:ext cx="531808" cy="223106"/>
          </a:xfrm>
          <a:prstGeom prst="rect">
            <a:avLst/>
          </a:prstGeom>
          <a:noFill/>
        </p:spPr>
        <p:txBody>
          <a:bodyPr wrap="none" lIns="60926" tIns="30464" rIns="60926" bIns="30464" rtlCol="0" anchor="ctr">
            <a:spAutoFit/>
          </a:bodyPr>
          <a:lstStyle/>
          <a:p>
            <a:r>
              <a:rPr lang="en-US" altLang="zh-CN" sz="1050" dirty="0" smtClean="0">
                <a:solidFill>
                  <a:schemeClr val="bg1"/>
                </a:solidFill>
                <a:latin typeface="微软雅黑" pitchFamily="34" charset="-122"/>
                <a:ea typeface="微软雅黑" pitchFamily="34" charset="-122"/>
              </a:rPr>
              <a:t>Step 4</a:t>
            </a:r>
            <a:endParaRPr lang="zh-CN" altLang="en-US" sz="1050" dirty="0">
              <a:solidFill>
                <a:schemeClr val="bg1"/>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2" name="TextBox 16"/>
              <p:cNvSpPr txBox="1"/>
              <p:nvPr/>
            </p:nvSpPr>
            <p:spPr>
              <a:xfrm>
                <a:off x="1796487" y="1209748"/>
                <a:ext cx="1946605" cy="315727"/>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获取假设密钥</a:t>
                </a:r>
                <a14:m>
                  <m:oMath xmlns:m="http://schemas.openxmlformats.org/officeDocument/2006/math">
                    <m:acc>
                      <m:accPr>
                        <m:chr m:val="̂"/>
                        <m:ctrlPr>
                          <a:rPr lang="zh-CN" altLang="en-US" sz="2100" i="1" baseline="-3000" smtClean="0">
                            <a:latin typeface="Cambria Math" panose="02040503050406030204" pitchFamily="18" charset="0"/>
                            <a:ea typeface="微软雅黑" pitchFamily="34" charset="-122"/>
                          </a:rPr>
                        </m:ctrlPr>
                      </m:accPr>
                      <m:e>
                        <m:r>
                          <a:rPr lang="en-US" altLang="zh-CN" sz="2100" b="0" i="1" baseline="-3000" smtClean="0">
                            <a:latin typeface="Cambria Math" panose="02040503050406030204" pitchFamily="18" charset="0"/>
                            <a:ea typeface="微软雅黑" pitchFamily="34" charset="-122"/>
                          </a:rPr>
                          <m:t>𝑘</m:t>
                        </m:r>
                      </m:e>
                    </m:acc>
                  </m:oMath>
                </a14:m>
                <a:r>
                  <a:rPr lang="zh-CN" altLang="en-US" sz="2100" baseline="-3000" dirty="0" smtClean="0">
                    <a:latin typeface="微软雅黑" pitchFamily="34" charset="-122"/>
                    <a:ea typeface="微软雅黑" pitchFamily="34" charset="-122"/>
                  </a:rPr>
                  <a:t>度量分</a:t>
                </a:r>
                <a:endParaRPr lang="zh-CN" altLang="en-US" sz="2100" baseline="-3000" dirty="0">
                  <a:latin typeface="微软雅黑" pitchFamily="34" charset="-122"/>
                  <a:ea typeface="微软雅黑" pitchFamily="34" charset="-122"/>
                </a:endParaRPr>
              </a:p>
            </p:txBody>
          </p:sp>
        </mc:Choice>
        <mc:Fallback xmlns="">
          <p:sp>
            <p:nvSpPr>
              <p:cNvPr id="22" name="TextBox 16"/>
              <p:cNvSpPr txBox="1">
                <a:spLocks noRot="1" noChangeAspect="1" noMove="1" noResize="1" noEditPoints="1" noAdjustHandles="1" noChangeArrowheads="1" noChangeShapeType="1" noTextEdit="1"/>
              </p:cNvSpPr>
              <p:nvPr/>
            </p:nvSpPr>
            <p:spPr>
              <a:xfrm>
                <a:off x="1796487" y="1209748"/>
                <a:ext cx="1946605" cy="315727"/>
              </a:xfrm>
              <a:prstGeom prst="rect">
                <a:avLst/>
              </a:prstGeom>
              <a:blipFill>
                <a:blip r:embed="rId4"/>
                <a:stretch>
                  <a:fillRect l="-2821" b="-28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520351"/>
      </p:ext>
    </p:extLst>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42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2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14:bounceEnd="42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14:bounceEnd="42000">
                                          <p:cBhvr additive="base">
                                            <p:cTn id="15"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14:bounceEnd="42000">
                                          <p:cBhvr additive="base">
                                            <p:cTn id="19" dur="500" fill="hold"/>
                                            <p:tgtEl>
                                              <p:spTgt spid="30"/>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p:sp>
        <p:nvSpPr>
          <p:cNvPr id="250" name="右大括号 249"/>
          <p:cNvSpPr/>
          <p:nvPr/>
        </p:nvSpPr>
        <p:spPr>
          <a:xfrm>
            <a:off x="6213355" y="1939073"/>
            <a:ext cx="648072" cy="18724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1" name="TextBox 41"/>
              <p:cNvSpPr txBox="1"/>
              <p:nvPr/>
            </p:nvSpPr>
            <p:spPr>
              <a:xfrm>
                <a:off x="7020272" y="2523822"/>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a:solidFill>
                              <a:srgbClr val="414455"/>
                            </a:solidFill>
                            <a:latin typeface="Cambria Math" panose="02040503050406030204" pitchFamily="18" charset="0"/>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xmlns="">
          <p:sp>
            <p:nvSpPr>
              <p:cNvPr id="251" name="TextBox 41"/>
              <p:cNvSpPr txBox="1">
                <a:spLocks noRot="1" noChangeAspect="1" noMove="1" noResize="1" noEditPoints="1" noAdjustHandles="1" noChangeArrowheads="1" noChangeShapeType="1" noTextEdit="1"/>
              </p:cNvSpPr>
              <p:nvPr/>
            </p:nvSpPr>
            <p:spPr>
              <a:xfrm>
                <a:off x="7020272" y="2523822"/>
                <a:ext cx="1779791" cy="702981"/>
              </a:xfrm>
              <a:prstGeom prst="rect">
                <a:avLst/>
              </a:prstGeom>
              <a:blipFill>
                <a:blip r:embed="rId14"/>
                <a:stretch>
                  <a:fillRect l="-1370" b="-3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8078007"/>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anim calcmode="lin" valueType="num">
                                      <p:cBhvr>
                                        <p:cTn id="14" dur="1000" fill="hold"/>
                                        <p:tgtEl>
                                          <p:spTgt spid="244"/>
                                        </p:tgtEl>
                                        <p:attrNameLst>
                                          <p:attrName>ppt_x</p:attrName>
                                        </p:attrNameLst>
                                      </p:cBhvr>
                                      <p:tavLst>
                                        <p:tav tm="0">
                                          <p:val>
                                            <p:strVal val="#ppt_x"/>
                                          </p:val>
                                        </p:tav>
                                        <p:tav tm="100000">
                                          <p:val>
                                            <p:strVal val="#ppt_x"/>
                                          </p:val>
                                        </p:tav>
                                      </p:tavLst>
                                    </p:anim>
                                    <p:anim calcmode="lin" valueType="num">
                                      <p:cBhvr>
                                        <p:cTn id="15" dur="1000" fill="hold"/>
                                        <p:tgtEl>
                                          <p:spTgt spid="2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244" grpId="0" animBg="1"/>
      <p:bldP spid="2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563638"/>
            <a:ext cx="5202769" cy="194421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lvl="1" indent="0">
              <a:buNone/>
            </a:pPr>
            <a:r>
              <a:rPr lang="en-US" altLang="zh-CN" dirty="0" smtClean="0"/>
              <a:t>	</a:t>
            </a:r>
            <a:r>
              <a:rPr lang="en-US" altLang="zh-CN" sz="1600" dirty="0" smtClean="0"/>
              <a:t>KS</a:t>
            </a:r>
            <a:r>
              <a:rPr lang="zh-CN" altLang="en-US" sz="1600" dirty="0"/>
              <a:t>检验是假设检验中的一种，它可以被用来判断随机抽样中样本与样本或总体与总体之间的关系是由于误差引起的还是由本质差别引起的。假设检验的原理是首先对总体做出某种假设，然后通过抽样的方法来判断是否接受该假设。</a:t>
            </a:r>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032432582"/>
      </p:ext>
    </p:extLst>
  </p:cSld>
  <p:clrMapOvr>
    <a:masterClrMapping/>
  </p:clrMapOvr>
  <p:transition spd="slow" advClick="0" advTm="300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251" name="TextBox 41"/>
              <p:cNvSpPr txBox="1"/>
              <p:nvPr/>
            </p:nvSpPr>
            <p:spPr>
              <a:xfrm>
                <a:off x="7236500" y="2524064"/>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a:solidFill>
                              <a:srgbClr val="414455"/>
                            </a:solidFill>
                            <a:latin typeface="Cambria Math" panose="02040503050406030204" pitchFamily="18" charset="0"/>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xmlns="">
          <p:sp>
            <p:nvSpPr>
              <p:cNvPr id="251" name="TextBox 41"/>
              <p:cNvSpPr txBox="1">
                <a:spLocks noRot="1" noChangeAspect="1" noMove="1" noResize="1" noEditPoints="1" noAdjustHandles="1" noChangeArrowheads="1" noChangeShapeType="1" noTextEdit="1"/>
              </p:cNvSpPr>
              <p:nvPr/>
            </p:nvSpPr>
            <p:spPr>
              <a:xfrm>
                <a:off x="7236500" y="2524064"/>
                <a:ext cx="1779791" cy="702981"/>
              </a:xfrm>
              <a:prstGeom prst="rect">
                <a:avLst/>
              </a:prstGeom>
              <a:blipFill>
                <a:blip r:embed="rId14"/>
                <a:stretch>
                  <a:fillRect l="-1027" b="-3478"/>
                </a:stretch>
              </a:blipFill>
            </p:spPr>
            <p:txBody>
              <a:bodyPr/>
              <a:lstStyle/>
              <a:p>
                <a:r>
                  <a:rPr lang="zh-CN" altLang="en-US">
                    <a:noFill/>
                  </a:rPr>
                  <a:t> </a:t>
                </a:r>
              </a:p>
            </p:txBody>
          </p:sp>
        </mc:Fallback>
      </mc:AlternateContent>
      <p:grpSp>
        <p:nvGrpSpPr>
          <p:cNvPr id="163" name="组合 162"/>
          <p:cNvGrpSpPr/>
          <p:nvPr/>
        </p:nvGrpSpPr>
        <p:grpSpPr>
          <a:xfrm>
            <a:off x="6777483" y="1637521"/>
            <a:ext cx="699713" cy="632391"/>
            <a:chOff x="2156710" y="1819625"/>
            <a:chExt cx="2399532" cy="2439470"/>
          </a:xfrm>
        </p:grpSpPr>
        <p:sp>
          <p:nvSpPr>
            <p:cNvPr id="164" name="矩形 163"/>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65" name="矩形 164"/>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6" name="矩形 245"/>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7" name="矩形 246"/>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8" name="矩形 247"/>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9" name="矩形 248"/>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2" name="矩形 251"/>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3" name="矩形 252"/>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4" name="矩形 253"/>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55"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0" name="组合 259"/>
          <p:cNvGrpSpPr/>
          <p:nvPr/>
        </p:nvGrpSpPr>
        <p:grpSpPr>
          <a:xfrm>
            <a:off x="6777483" y="3506475"/>
            <a:ext cx="699713" cy="632391"/>
            <a:chOff x="2156710" y="1819625"/>
            <a:chExt cx="2399532" cy="2439470"/>
          </a:xfrm>
        </p:grpSpPr>
        <p:sp>
          <p:nvSpPr>
            <p:cNvPr id="261" name="矩形 26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2" name="矩形 26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3" name="矩形 26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4" name="矩形 26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5" name="矩形 26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6" name="矩形 26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7" name="矩形 26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8" name="矩形 26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9" name="矩形 26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7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丁字箭头 15"/>
          <p:cNvSpPr/>
          <p:nvPr/>
        </p:nvSpPr>
        <p:spPr>
          <a:xfrm rot="10800000">
            <a:off x="6138927" y="1850678"/>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丁字箭头 274"/>
          <p:cNvSpPr/>
          <p:nvPr/>
        </p:nvSpPr>
        <p:spPr>
          <a:xfrm>
            <a:off x="6114846" y="3317653"/>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TextBox 41"/>
          <p:cNvSpPr txBox="1"/>
          <p:nvPr/>
        </p:nvSpPr>
        <p:spPr>
          <a:xfrm>
            <a:off x="7543571" y="3681850"/>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8" name="TextBox 41"/>
          <p:cNvSpPr txBox="1"/>
          <p:nvPr/>
        </p:nvSpPr>
        <p:spPr>
          <a:xfrm>
            <a:off x="7543571" y="1824308"/>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9" name="TextBox 41"/>
          <p:cNvSpPr txBox="1"/>
          <p:nvPr/>
        </p:nvSpPr>
        <p:spPr>
          <a:xfrm>
            <a:off x="6002247" y="2627918"/>
            <a:ext cx="818841" cy="481638"/>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与标准数据进行</a:t>
            </a:r>
            <a:r>
              <a:rPr lang="en-US" altLang="zh-CN" sz="1050" dirty="0" smtClean="0">
                <a:solidFill>
                  <a:srgbClr val="414455"/>
                </a:solidFill>
                <a:latin typeface="微软雅黑" pitchFamily="34" charset="-122"/>
                <a:ea typeface="微软雅黑" pitchFamily="34" charset="-122"/>
              </a:rPr>
              <a:t>KS</a:t>
            </a:r>
            <a:r>
              <a:rPr lang="zh-CN" altLang="en-US" sz="1050" dirty="0" smtClean="0">
                <a:solidFill>
                  <a:srgbClr val="414455"/>
                </a:solidFill>
                <a:latin typeface="微软雅黑" pitchFamily="34" charset="-122"/>
                <a:ea typeface="微软雅黑" pitchFamily="34" charset="-122"/>
              </a:rPr>
              <a:t>检验</a:t>
            </a:r>
            <a:endParaRPr lang="zh-CN" altLang="en-US" sz="1050" dirty="0">
              <a:solidFill>
                <a:srgbClr val="414455"/>
              </a:solidFill>
              <a:latin typeface="微软雅黑" pitchFamily="34" charset="-122"/>
              <a:ea typeface="微软雅黑" pitchFamily="34" charset="-122"/>
            </a:endParaRPr>
          </a:p>
        </p:txBody>
      </p:sp>
      <p:sp>
        <p:nvSpPr>
          <p:cNvPr id="280" name="AutoShape 21"/>
          <p:cNvSpPr>
            <a:spLocks noChangeArrowheads="1"/>
          </p:cNvSpPr>
          <p:nvPr/>
        </p:nvSpPr>
        <p:spPr bwMode="auto">
          <a:xfrm rot="10800000" flipH="1">
            <a:off x="6824819" y="2659881"/>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Tree>
    <p:extLst>
      <p:ext uri="{BB962C8B-B14F-4D97-AF65-F5344CB8AC3E}">
        <p14:creationId xmlns:p14="http://schemas.microsoft.com/office/powerpoint/2010/main" val="2856310916"/>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anim calcmode="lin" valueType="num">
                                      <p:cBhvr>
                                        <p:cTn id="14" dur="1000" fill="hold"/>
                                        <p:tgtEl>
                                          <p:spTgt spid="244"/>
                                        </p:tgtEl>
                                        <p:attrNameLst>
                                          <p:attrName>ppt_x</p:attrName>
                                        </p:attrNameLst>
                                      </p:cBhvr>
                                      <p:tavLst>
                                        <p:tav tm="0">
                                          <p:val>
                                            <p:strVal val="#ppt_x"/>
                                          </p:val>
                                        </p:tav>
                                        <p:tav tm="100000">
                                          <p:val>
                                            <p:strVal val="#ppt_x"/>
                                          </p:val>
                                        </p:tav>
                                      </p:tavLst>
                                    </p:anim>
                                    <p:anim calcmode="lin" valueType="num">
                                      <p:cBhvr>
                                        <p:cTn id="15" dur="1000" fill="hold"/>
                                        <p:tgtEl>
                                          <p:spTgt spid="2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wipe(left)">
                                      <p:cBhvr>
                                        <p:cTn id="27" dur="500"/>
                                        <p:tgtEl>
                                          <p:spTgt spid="278"/>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wipe(left)">
                                      <p:cBhvr>
                                        <p:cTn id="31" dur="500"/>
                                        <p:tgtEl>
                                          <p:spTgt spid="279"/>
                                        </p:tgtEl>
                                      </p:cBhvr>
                                    </p:animEffect>
                                  </p:childTnLst>
                                </p:cTn>
                              </p:par>
                            </p:childTnLst>
                          </p:cTn>
                        </p:par>
                        <p:par>
                          <p:cTn id="32" fill="hold">
                            <p:stCondLst>
                              <p:cond delay="4000"/>
                            </p:stCondLst>
                            <p:childTnLst>
                              <p:par>
                                <p:cTn id="33" presetID="47" presetClass="entr" presetSubtype="0" fill="hold" grpId="0" nodeType="afterEffect">
                                  <p:stCondLst>
                                    <p:cond delay="0"/>
                                  </p:stCondLst>
                                  <p:childTnLst>
                                    <p:set>
                                      <p:cBhvr>
                                        <p:cTn id="34" dur="1" fill="hold">
                                          <p:stCondLst>
                                            <p:cond delay="0"/>
                                          </p:stCondLst>
                                        </p:cTn>
                                        <p:tgtEl>
                                          <p:spTgt spid="280"/>
                                        </p:tgtEl>
                                        <p:attrNameLst>
                                          <p:attrName>style.visibility</p:attrName>
                                        </p:attrNameLst>
                                      </p:cBhvr>
                                      <p:to>
                                        <p:strVal val="visible"/>
                                      </p:to>
                                    </p:set>
                                    <p:animEffect transition="in" filter="fade">
                                      <p:cBhvr>
                                        <p:cTn id="35" dur="1000"/>
                                        <p:tgtEl>
                                          <p:spTgt spid="280"/>
                                        </p:tgtEl>
                                      </p:cBhvr>
                                    </p:animEffect>
                                    <p:anim calcmode="lin" valueType="num">
                                      <p:cBhvr>
                                        <p:cTn id="36" dur="1000" fill="hold"/>
                                        <p:tgtEl>
                                          <p:spTgt spid="280"/>
                                        </p:tgtEl>
                                        <p:attrNameLst>
                                          <p:attrName>ppt_x</p:attrName>
                                        </p:attrNameLst>
                                      </p:cBhvr>
                                      <p:tavLst>
                                        <p:tav tm="0">
                                          <p:val>
                                            <p:strVal val="#ppt_x"/>
                                          </p:val>
                                        </p:tav>
                                        <p:tav tm="100000">
                                          <p:val>
                                            <p:strVal val="#ppt_x"/>
                                          </p:val>
                                        </p:tav>
                                      </p:tavLst>
                                    </p:anim>
                                    <p:anim calcmode="lin" valueType="num">
                                      <p:cBhvr>
                                        <p:cTn id="37" dur="1000" fill="hold"/>
                                        <p:tgtEl>
                                          <p:spTgt spid="2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244" grpId="0" animBg="1"/>
      <p:bldP spid="251" grpId="0"/>
      <p:bldP spid="277" grpId="0"/>
      <p:bldP spid="278" grpId="0"/>
      <p:bldP spid="279" grpId="0"/>
      <p:bldP spid="2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1835696" y="1275606"/>
            <a:ext cx="6112689" cy="3125970"/>
          </a:xfrm>
          <a:prstGeom prst="rect">
            <a:avLst/>
          </a:prstGeom>
        </p:spPr>
      </p:pic>
    </p:spTree>
    <p:extLst>
      <p:ext uri="{BB962C8B-B14F-4D97-AF65-F5344CB8AC3E}">
        <p14:creationId xmlns:p14="http://schemas.microsoft.com/office/powerpoint/2010/main" val="1779211000"/>
      </p:ext>
    </p:extLst>
  </p:cSld>
  <p:clrMapOvr>
    <a:masterClrMapping/>
  </p:clrMapOvr>
  <p:transition spd="slow" advClick="0" advTm="300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绪 论</a:t>
            </a:r>
            <a:endParaRPr lang="zh-CN" altLang="en-US" sz="2000" b="1" spc="300" dirty="0">
              <a:solidFill>
                <a:schemeClr val="bg1"/>
              </a:solidFill>
              <a:cs typeface="+mn-ea"/>
              <a:sym typeface="+mn-lt"/>
            </a:endParaRPr>
          </a:p>
        </p:txBody>
      </p:sp>
      <p:sp>
        <p:nvSpPr>
          <p:cNvPr id="18" name="椭圆 11"/>
          <p:cNvSpPr/>
          <p:nvPr/>
        </p:nvSpPr>
        <p:spPr>
          <a:xfrm>
            <a:off x="4097564"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01</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531891" y="3113804"/>
            <a:ext cx="0" cy="1481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113807"/>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选题背景</a:t>
            </a:r>
            <a:endParaRPr lang="zh-CN" altLang="en-US" sz="1200" dirty="0">
              <a:cs typeface="+mn-ea"/>
              <a:sym typeface="+mn-lt"/>
            </a:endParaRPr>
          </a:p>
        </p:txBody>
      </p:sp>
      <p:sp>
        <p:nvSpPr>
          <p:cNvPr id="14" name="TextBox 13"/>
          <p:cNvSpPr txBox="1"/>
          <p:nvPr/>
        </p:nvSpPr>
        <p:spPr>
          <a:xfrm>
            <a:off x="4750104" y="339080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研究意义</a:t>
            </a:r>
            <a:endParaRPr lang="zh-CN" altLang="en-US" sz="1200" dirty="0">
              <a:cs typeface="+mn-ea"/>
              <a:sym typeface="+mn-lt"/>
            </a:endParaRPr>
          </a:p>
        </p:txBody>
      </p:sp>
      <p:sp>
        <p:nvSpPr>
          <p:cNvPr id="17" name="KSO_Shape"/>
          <p:cNvSpPr>
            <a:spLocks/>
          </p:cNvSpPr>
          <p:nvPr/>
        </p:nvSpPr>
        <p:spPr bwMode="auto">
          <a:xfrm>
            <a:off x="3707904" y="3544781"/>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13"/>
          <p:cNvSpPr txBox="1"/>
          <p:nvPr/>
        </p:nvSpPr>
        <p:spPr>
          <a:xfrm>
            <a:off x="4750104" y="366780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相关工作</a:t>
            </a:r>
            <a:endParaRPr lang="zh-CN" altLang="en-US" sz="1200" dirty="0">
              <a:cs typeface="+mn-ea"/>
              <a:sym typeface="+mn-lt"/>
            </a:endParaRPr>
          </a:p>
        </p:txBody>
      </p:sp>
    </p:spTree>
    <p:extLst>
      <p:ext uri="{BB962C8B-B14F-4D97-AF65-F5344CB8AC3E}">
        <p14:creationId xmlns:p14="http://schemas.microsoft.com/office/powerpoint/2010/main" val="23961966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实验验证</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实验环境</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第一</a:t>
            </a:r>
            <a:r>
              <a:rPr lang="zh-CN" altLang="en-US" sz="1200" dirty="0" smtClean="0">
                <a:cs typeface="+mn-ea"/>
                <a:sym typeface="+mn-lt"/>
              </a:rPr>
              <a:t>轮攻击结果</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53"/>
          <p:cNvSpPr txBox="1"/>
          <p:nvPr/>
        </p:nvSpPr>
        <p:spPr>
          <a:xfrm>
            <a:off x="4716016" y="380691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第二轮攻击结果</a:t>
            </a:r>
          </a:p>
        </p:txBody>
      </p:sp>
    </p:spTree>
    <p:extLst>
      <p:ext uri="{BB962C8B-B14F-4D97-AF65-F5344CB8AC3E}">
        <p14:creationId xmlns:p14="http://schemas.microsoft.com/office/powerpoint/2010/main" val="193412583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76056" y="1322440"/>
            <a:ext cx="3936437" cy="2952328"/>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617391060"/>
              </p:ext>
            </p:extLst>
          </p:nvPr>
        </p:nvGraphicFramePr>
        <p:xfrm>
          <a:off x="2051720" y="1283870"/>
          <a:ext cx="3528392" cy="2990898"/>
        </p:xfrm>
        <a:graphic>
          <a:graphicData uri="http://schemas.openxmlformats.org/drawingml/2006/table">
            <a:tbl>
              <a:tblPr firstRow="1" firstCol="1" bandRow="1">
                <a:tableStyleId>{5C22544A-7EE6-4342-B048-85BDC9FD1C3A}</a:tableStyleId>
              </a:tblPr>
              <a:tblGrid>
                <a:gridCol w="1764196">
                  <a:extLst>
                    <a:ext uri="{9D8B030D-6E8A-4147-A177-3AD203B41FA5}">
                      <a16:colId xmlns:a16="http://schemas.microsoft.com/office/drawing/2014/main" val="4265941598"/>
                    </a:ext>
                  </a:extLst>
                </a:gridCol>
                <a:gridCol w="1764196">
                  <a:extLst>
                    <a:ext uri="{9D8B030D-6E8A-4147-A177-3AD203B41FA5}">
                      <a16:colId xmlns:a16="http://schemas.microsoft.com/office/drawing/2014/main" val="2994057298"/>
                    </a:ext>
                  </a:extLst>
                </a:gridCol>
              </a:tblGrid>
              <a:tr h="374256">
                <a:tc>
                  <a:txBody>
                    <a:bodyPr/>
                    <a:lstStyle/>
                    <a:p>
                      <a:pPr indent="127000" algn="just">
                        <a:lnSpc>
                          <a:spcPct val="150000"/>
                        </a:lnSpc>
                        <a:spcAft>
                          <a:spcPts val="0"/>
                        </a:spcAft>
                      </a:pPr>
                      <a:r>
                        <a:rPr lang="zh-CN" sz="1200" kern="100">
                          <a:effectLst/>
                        </a:rPr>
                        <a:t>目标机</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200" kern="100" dirty="0">
                          <a:effectLst/>
                        </a:rPr>
                        <a:t>Lenovo </a:t>
                      </a:r>
                      <a:r>
                        <a:rPr lang="en-US" sz="1200" kern="100" dirty="0" err="1">
                          <a:effectLst/>
                        </a:rPr>
                        <a:t>k51c78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3704182"/>
                  </a:ext>
                </a:extLst>
              </a:tr>
              <a:tr h="326601">
                <a:tc>
                  <a:txBody>
                    <a:bodyPr/>
                    <a:lstStyle/>
                    <a:p>
                      <a:pPr indent="127000" algn="just">
                        <a:lnSpc>
                          <a:spcPct val="150000"/>
                        </a:lnSpc>
                        <a:spcAft>
                          <a:spcPts val="0"/>
                        </a:spcAft>
                      </a:pPr>
                      <a:r>
                        <a:rPr lang="en-US" sz="1050" kern="100">
                          <a:effectLst/>
                        </a:rPr>
                        <a:t>CPU</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ARM Cortex-53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5660032"/>
                  </a:ext>
                </a:extLst>
              </a:tr>
              <a:tr h="326601">
                <a:tc>
                  <a:txBody>
                    <a:bodyPr/>
                    <a:lstStyle/>
                    <a:p>
                      <a:pPr indent="127000" algn="just">
                        <a:lnSpc>
                          <a:spcPct val="150000"/>
                        </a:lnSpc>
                        <a:spcAft>
                          <a:spcPts val="0"/>
                        </a:spcAft>
                      </a:pPr>
                      <a:r>
                        <a:rPr lang="zh-CN" altLang="en-US"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系统</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Android 5.0.1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7367436"/>
                  </a:ext>
                </a:extLst>
              </a:tr>
              <a:tr h="327486">
                <a:tc>
                  <a:txBody>
                    <a:bodyPr/>
                    <a:lstStyle/>
                    <a:p>
                      <a:pPr indent="127000" algn="just">
                        <a:lnSpc>
                          <a:spcPct val="150000"/>
                        </a:lnSpc>
                        <a:spcAft>
                          <a:spcPts val="0"/>
                        </a:spcAft>
                      </a:pPr>
                      <a:r>
                        <a:rPr lang="zh-CN" sz="1050" kern="100" dirty="0">
                          <a:effectLst/>
                        </a:rPr>
                        <a:t>指令集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A</a:t>
                      </a:r>
                      <a:r>
                        <a:rPr lang="en-US" altLang="zh-CN" sz="1050" kern="100" dirty="0" smtClean="0">
                          <a:effectLst/>
                        </a:rPr>
                        <a:t>RM</a:t>
                      </a:r>
                      <a:r>
                        <a:rPr lang="en-US" sz="1050" kern="100" dirty="0" smtClean="0">
                          <a:effectLst/>
                        </a:rPr>
                        <a:t>64-v8a</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7957447"/>
                  </a:ext>
                </a:extLst>
              </a:tr>
              <a:tr h="326601">
                <a:tc>
                  <a:txBody>
                    <a:bodyPr/>
                    <a:lstStyle/>
                    <a:p>
                      <a:pPr indent="127000" algn="just">
                        <a:lnSpc>
                          <a:spcPct val="150000"/>
                        </a:lnSpc>
                        <a:spcAft>
                          <a:spcPts val="0"/>
                        </a:spcAft>
                      </a:pPr>
                      <a:r>
                        <a:rPr lang="en-US" sz="1050" kern="100">
                          <a:effectLst/>
                        </a:rPr>
                        <a:t>L2 cache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512 KB</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779964"/>
                  </a:ext>
                </a:extLst>
              </a:tr>
              <a:tr h="327486">
                <a:tc>
                  <a:txBody>
                    <a:bodyPr/>
                    <a:lstStyle/>
                    <a:p>
                      <a:pPr indent="127000" algn="just">
                        <a:lnSpc>
                          <a:spcPct val="150000"/>
                        </a:lnSpc>
                        <a:spcAft>
                          <a:spcPts val="0"/>
                        </a:spcAft>
                      </a:pPr>
                      <a:r>
                        <a:rPr lang="zh-CN" sz="1050" kern="100">
                          <a:effectLst/>
                        </a:rPr>
                        <a:t>内存映射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16</a:t>
                      </a:r>
                      <a:r>
                        <a:rPr lang="zh-CN" sz="1050" kern="100" dirty="0">
                          <a:effectLst/>
                        </a:rPr>
                        <a:t>路组相联</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8482245"/>
                  </a:ext>
                </a:extLst>
              </a:tr>
              <a:tr h="327289">
                <a:tc>
                  <a:txBody>
                    <a:bodyPr/>
                    <a:lstStyle/>
                    <a:p>
                      <a:pPr indent="127000" algn="just">
                        <a:lnSpc>
                          <a:spcPct val="150000"/>
                        </a:lnSpc>
                        <a:spcAft>
                          <a:spcPts val="0"/>
                        </a:spcAft>
                      </a:pPr>
                      <a:r>
                        <a:rPr lang="en-US" sz="1050" kern="100">
                          <a:effectLst/>
                        </a:rPr>
                        <a:t>Cache set</a:t>
                      </a:r>
                      <a:r>
                        <a:rPr lang="zh-CN" sz="1050" kern="100">
                          <a:effectLst/>
                        </a:rPr>
                        <a:t>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512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97784797"/>
                  </a:ext>
                </a:extLst>
              </a:tr>
              <a:tr h="327289">
                <a:tc>
                  <a:txBody>
                    <a:bodyPr/>
                    <a:lstStyle/>
                    <a:p>
                      <a:pPr indent="127000" algn="just">
                        <a:lnSpc>
                          <a:spcPct val="150000"/>
                        </a:lnSpc>
                        <a:spcAft>
                          <a:spcPts val="0"/>
                        </a:spcAft>
                      </a:pPr>
                      <a:r>
                        <a:rPr lang="en-US" sz="1050" kern="100">
                          <a:effectLst/>
                        </a:rPr>
                        <a:t>Cache line</a:t>
                      </a:r>
                      <a:r>
                        <a:rPr lang="zh-CN" sz="1050" kern="100">
                          <a:effectLst/>
                        </a:rPr>
                        <a:t>大小</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64bytes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9379313"/>
                  </a:ext>
                </a:extLst>
              </a:tr>
              <a:tr h="327289">
                <a:tc>
                  <a:txBody>
                    <a:bodyPr/>
                    <a:lstStyle/>
                    <a:p>
                      <a:pPr indent="127000" algn="just">
                        <a:lnSpc>
                          <a:spcPct val="150000"/>
                        </a:lnSpc>
                        <a:spcAft>
                          <a:spcPts val="0"/>
                        </a:spcAft>
                      </a:pPr>
                      <a:r>
                        <a:rPr lang="en-US" sz="1050" kern="100">
                          <a:effectLst/>
                        </a:rPr>
                        <a:t>CPU</a:t>
                      </a:r>
                      <a:r>
                        <a:rPr lang="zh-CN" sz="1050" kern="100">
                          <a:effectLst/>
                        </a:rPr>
                        <a:t>核心数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8</a:t>
                      </a:r>
                      <a:r>
                        <a:rPr lang="zh-CN" sz="1050" kern="100" dirty="0">
                          <a:effectLst/>
                        </a:rPr>
                        <a:t>核</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0500594"/>
                  </a:ext>
                </a:extLst>
              </a:tr>
            </a:tbl>
          </a:graphicData>
        </a:graphic>
      </p:graphicFrame>
    </p:spTree>
    <p:extLst>
      <p:ext uri="{BB962C8B-B14F-4D97-AF65-F5344CB8AC3E}">
        <p14:creationId xmlns:p14="http://schemas.microsoft.com/office/powerpoint/2010/main" val="2570866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figure_1-5.png"/>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628650"/>
            <a:ext cx="5619750" cy="4514850"/>
          </a:xfrm>
          <a:prstGeom prst="rect">
            <a:avLst/>
          </a:prstGeom>
          <a:noFill/>
          <a:ln>
            <a:noFill/>
          </a:ln>
        </p:spPr>
      </p:pic>
    </p:spTree>
    <p:extLst>
      <p:ext uri="{BB962C8B-B14F-4D97-AF65-F5344CB8AC3E}">
        <p14:creationId xmlns:p14="http://schemas.microsoft.com/office/powerpoint/2010/main" val="30997598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内容占位符 6"/>
              <p:cNvGraphicFramePr>
                <a:graphicFrameLocks/>
              </p:cNvGraphicFramePr>
              <p:nvPr>
                <p:extLst>
                  <p:ext uri="{D42A27DB-BD31-4B8C-83A1-F6EECF244321}">
                    <p14:modId xmlns:p14="http://schemas.microsoft.com/office/powerpoint/2010/main" val="155423586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0</m:t>
                                  </m:r>
                                </m:sub>
                              </m:sSub>
                            </m:oMath>
                          </a14:m>
                          <a:r>
                            <a:rPr lang="zh-CN" sz="1000" kern="0" dirty="0">
                              <a:effectLst/>
                            </a:rPr>
                            <a:t>后四位取值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5</m:t>
                                  </m:r>
                                </m:sub>
                              </m:sSub>
                            </m:oMath>
                          </a14:m>
                          <a:r>
                            <a:rPr lang="zh-CN" sz="1000" kern="0" dirty="0">
                              <a:effectLst/>
                            </a:rPr>
                            <a:t>后四位取值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10</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15</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0.9533185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Choice>
        <mc:Fallback xmlns="">
          <p:graphicFrame>
            <p:nvGraphicFramePr>
              <p:cNvPr id="6" name="内容占位符 6"/>
              <p:cNvGraphicFramePr>
                <a:graphicFrameLocks/>
              </p:cNvGraphicFramePr>
              <p:nvPr>
                <p:extLst>
                  <p:ext uri="{D42A27DB-BD31-4B8C-83A1-F6EECF244321}">
                    <p14:modId xmlns:p14="http://schemas.microsoft.com/office/powerpoint/2010/main" val="155423586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70744" marR="70744" marT="0" marB="0">
                        <a:blipFill>
                          <a:blip r:embed="rId2"/>
                          <a:stretch>
                            <a:fillRect l="-469" t="-1389" r="-408451" b="-420833"/>
                          </a:stretch>
                        </a:blipFill>
                      </a:tcPr>
                    </a:tc>
                    <a:tc>
                      <a:txBody>
                        <a:bodyPr/>
                        <a:lstStyle/>
                        <a:p>
                          <a:endParaRPr lang="zh-CN"/>
                        </a:p>
                      </a:txBody>
                      <a:tcPr marL="70744" marR="70744" marT="0" marB="0">
                        <a:blipFill>
                          <a:blip r:embed="rId2"/>
                          <a:stretch>
                            <a:fillRect l="-100000" t="-1389" r="-306542" b="-420833"/>
                          </a:stretch>
                        </a:blipFill>
                      </a:tcPr>
                    </a:tc>
                    <a:tc>
                      <a:txBody>
                        <a:bodyPr/>
                        <a:lstStyle/>
                        <a:p>
                          <a:endParaRPr lang="zh-CN"/>
                        </a:p>
                      </a:txBody>
                      <a:tcPr marL="70744" marR="70744" marT="0" marB="0">
                        <a:blipFill>
                          <a:blip r:embed="rId2"/>
                          <a:stretch>
                            <a:fillRect l="-199070" t="-1389" r="-205116" b="-420833"/>
                          </a:stretch>
                        </a:blipFill>
                      </a:tcPr>
                    </a:tc>
                    <a:tc>
                      <a:txBody>
                        <a:bodyPr/>
                        <a:lstStyle/>
                        <a:p>
                          <a:endParaRPr lang="zh-CN"/>
                        </a:p>
                      </a:txBody>
                      <a:tcPr marL="70744" marR="70744" marT="0" marB="0">
                        <a:blipFill>
                          <a:blip r:embed="rId2"/>
                          <a:stretch>
                            <a:fillRect l="-299070" t="-1389" r="-105116" b="-420833"/>
                          </a:stretch>
                        </a:blipFill>
                      </a:tcPr>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0.9533185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1344263022"/>
      </p:ext>
    </p:extLst>
  </p:cSld>
  <p:clrMapOvr>
    <a:masterClrMapping/>
  </p:clrMapOvr>
  <p:transition spd="slow" advClick="0" advTm="300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244824229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9</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244824229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943329528"/>
      </p:ext>
    </p:extLst>
  </p:cSld>
  <p:clrMapOvr>
    <a:masterClrMapping/>
  </p:clrMapOvr>
  <p:transition spd="slow" advClick="0" advTm="300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内容占位符 6"/>
              <p:cNvGraphicFramePr>
                <a:graphicFrameLocks/>
              </p:cNvGraphicFramePr>
              <p:nvPr>
                <p:extLst>
                  <p:ext uri="{D42A27DB-BD31-4B8C-83A1-F6EECF244321}">
                    <p14:modId xmlns:p14="http://schemas.microsoft.com/office/powerpoint/2010/main" val="18096135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8</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7</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8" name="内容占位符 6"/>
              <p:cNvGraphicFramePr>
                <a:graphicFrameLocks/>
              </p:cNvGraphicFramePr>
              <p:nvPr>
                <p:extLst>
                  <p:ext uri="{D42A27DB-BD31-4B8C-83A1-F6EECF244321}">
                    <p14:modId xmlns:p14="http://schemas.microsoft.com/office/powerpoint/2010/main" val="18096135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3480933710"/>
      </p:ext>
    </p:extLst>
  </p:cSld>
  <p:clrMapOvr>
    <a:masterClrMapping/>
  </p:clrMapOvr>
  <p:transition spd="slow" advClick="0" advTm="300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83142081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6</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83142081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2981770769"/>
      </p:ext>
    </p:extLst>
  </p:cSld>
  <p:clrMapOvr>
    <a:masterClrMapping/>
  </p:clrMapOvr>
  <p:transition spd="slow" advClick="0" advTm="300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预防措施</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smtClean="0">
                <a:cs typeface="+mn-ea"/>
                <a:sym typeface="+mn-lt"/>
              </a:rPr>
              <a:t>Cache</a:t>
            </a:r>
            <a:r>
              <a:rPr lang="zh-CN" altLang="en-US" sz="1200" dirty="0" smtClean="0">
                <a:cs typeface="+mn-ea"/>
                <a:sym typeface="+mn-lt"/>
              </a:rPr>
              <a:t>攻击漏洞</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预防措施</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405746041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339752" y="2777123"/>
            <a:ext cx="1569223" cy="1173269"/>
            <a:chOff x="3474720" y="4038600"/>
            <a:chExt cx="2331720" cy="1752600"/>
          </a:xfrm>
        </p:grpSpPr>
        <p:sp>
          <p:nvSpPr>
            <p:cNvPr id="14" name="文本框 19"/>
            <p:cNvSpPr txBox="1"/>
            <p:nvPr/>
          </p:nvSpPr>
          <p:spPr>
            <a:xfrm>
              <a:off x="3596579" y="475822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旁路信息泄露</a:t>
              </a:r>
              <a:endParaRPr lang="zh-CN" altLang="en-US" baseline="-3000" dirty="0">
                <a:latin typeface="微软雅黑" pitchFamily="34" charset="-122"/>
                <a:ea typeface="微软雅黑" pitchFamily="34" charset="-122"/>
              </a:endParaRPr>
            </a:p>
          </p:txBody>
        </p:sp>
        <p:sp>
          <p:nvSpPr>
            <p:cNvPr id="15" name="文本框 20"/>
            <p:cNvSpPr txBox="1"/>
            <p:nvPr/>
          </p:nvSpPr>
          <p:spPr>
            <a:xfrm>
              <a:off x="3596581" y="529908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替换策略并非随机</a:t>
              </a:r>
              <a:endParaRPr lang="zh-CN" altLang="en-US" baseline="-3000" dirty="0">
                <a:latin typeface="微软雅黑" pitchFamily="34" charset="-122"/>
                <a:ea typeface="微软雅黑" pitchFamily="34" charset="-122"/>
              </a:endParaRPr>
            </a:p>
          </p:txBody>
        </p:sp>
        <p:sp>
          <p:nvSpPr>
            <p:cNvPr id="16" name="文本框 21"/>
            <p:cNvSpPr txBox="1"/>
            <p:nvPr/>
          </p:nvSpPr>
          <p:spPr>
            <a:xfrm>
              <a:off x="3596579" y="421736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多程序共享</a:t>
              </a:r>
              <a:endParaRPr lang="zh-CN" altLang="en-US" baseline="-3000" dirty="0">
                <a:latin typeface="微软雅黑" pitchFamily="34" charset="-122"/>
                <a:ea typeface="微软雅黑" pitchFamily="34" charset="-122"/>
              </a:endParaRPr>
            </a:p>
          </p:txBody>
        </p:sp>
        <p:sp>
          <p:nvSpPr>
            <p:cNvPr id="17" name="矩形 16"/>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18" name="直接连接符 17"/>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134614" y="2777123"/>
            <a:ext cx="1569223" cy="1173269"/>
            <a:chOff x="3474720" y="4038600"/>
            <a:chExt cx="2331720" cy="1752600"/>
          </a:xfrm>
        </p:grpSpPr>
        <p:sp>
          <p:nvSpPr>
            <p:cNvPr id="21" name="文本框 30"/>
            <p:cNvSpPr txBox="1"/>
            <p:nvPr/>
          </p:nvSpPr>
          <p:spPr>
            <a:xfrm>
              <a:off x="3596579" y="475822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开放虚实地址查询</a:t>
              </a:r>
              <a:endParaRPr lang="zh-CN" altLang="en-US" baseline="-3000" dirty="0">
                <a:latin typeface="微软雅黑" pitchFamily="34" charset="-122"/>
                <a:ea typeface="微软雅黑" pitchFamily="34" charset="-122"/>
              </a:endParaRPr>
            </a:p>
          </p:txBody>
        </p:sp>
        <p:sp>
          <p:nvSpPr>
            <p:cNvPr id="22" name="文本框 31"/>
            <p:cNvSpPr txBox="1"/>
            <p:nvPr/>
          </p:nvSpPr>
          <p:spPr>
            <a:xfrm>
              <a:off x="3596579" y="529908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多程序共享内存</a:t>
              </a:r>
              <a:endParaRPr lang="zh-CN" altLang="en-US" baseline="-3000" dirty="0">
                <a:latin typeface="微软雅黑" pitchFamily="34" charset="-122"/>
                <a:ea typeface="微软雅黑" pitchFamily="34" charset="-122"/>
              </a:endParaRPr>
            </a:p>
          </p:txBody>
        </p:sp>
        <p:sp>
          <p:nvSpPr>
            <p:cNvPr id="23" name="文本框 32"/>
            <p:cNvSpPr txBox="1"/>
            <p:nvPr/>
          </p:nvSpPr>
          <p:spPr>
            <a:xfrm>
              <a:off x="3596581" y="4217365"/>
              <a:ext cx="2088000"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提供精确计时方式</a:t>
              </a:r>
              <a:endParaRPr lang="zh-CN" altLang="en-US" baseline="-3000" dirty="0">
                <a:latin typeface="微软雅黑" pitchFamily="34" charset="-122"/>
                <a:ea typeface="微软雅黑" pitchFamily="34" charset="-122"/>
              </a:endParaRPr>
            </a:p>
          </p:txBody>
        </p:sp>
        <p:sp>
          <p:nvSpPr>
            <p:cNvPr id="24" name="矩形 23"/>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微软雅黑" pitchFamily="34" charset="-122"/>
                <a:ea typeface="微软雅黑" pitchFamily="34" charset="-122"/>
              </a:endParaRPr>
            </a:p>
          </p:txBody>
        </p:sp>
        <p:cxnSp>
          <p:nvCxnSpPr>
            <p:cNvPr id="25" name="直接连接符 24"/>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42298" y="2777123"/>
            <a:ext cx="1569223" cy="1173269"/>
            <a:chOff x="3474720" y="4038600"/>
            <a:chExt cx="2331720" cy="1752600"/>
          </a:xfrm>
        </p:grpSpPr>
        <p:sp>
          <p:nvSpPr>
            <p:cNvPr id="28" name="文本框 37"/>
            <p:cNvSpPr txBox="1"/>
            <p:nvPr/>
          </p:nvSpPr>
          <p:spPr>
            <a:xfrm>
              <a:off x="3596581" y="475822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息的不同会导致对</a:t>
              </a:r>
              <a:endParaRPr lang="zh-CN" altLang="en-US" baseline="-3000" dirty="0">
                <a:latin typeface="微软雅黑" pitchFamily="34" charset="-122"/>
                <a:ea typeface="微软雅黑" pitchFamily="34" charset="-122"/>
              </a:endParaRPr>
            </a:p>
          </p:txBody>
        </p:sp>
        <p:sp>
          <p:nvSpPr>
            <p:cNvPr id="29" name="文本框 38"/>
            <p:cNvSpPr txBox="1"/>
            <p:nvPr/>
          </p:nvSpPr>
          <p:spPr>
            <a:xfrm>
              <a:off x="3596581" y="529908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不同内存区域访问</a:t>
              </a:r>
              <a:endParaRPr lang="zh-CN" altLang="en-US" baseline="-3000" dirty="0">
                <a:latin typeface="微软雅黑" pitchFamily="34" charset="-122"/>
                <a:ea typeface="微软雅黑" pitchFamily="34" charset="-122"/>
              </a:endParaRPr>
            </a:p>
          </p:txBody>
        </p:sp>
        <p:sp>
          <p:nvSpPr>
            <p:cNvPr id="30" name="文本框 39"/>
            <p:cNvSpPr txBox="1"/>
            <p:nvPr/>
          </p:nvSpPr>
          <p:spPr>
            <a:xfrm>
              <a:off x="3596579" y="421736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特定行为中私密信</a:t>
              </a:r>
              <a:endParaRPr lang="zh-CN" altLang="en-US" baseline="-3000" dirty="0">
                <a:latin typeface="微软雅黑" pitchFamily="34" charset="-122"/>
                <a:ea typeface="微软雅黑" pitchFamily="34" charset="-122"/>
              </a:endParaRPr>
            </a:p>
          </p:txBody>
        </p:sp>
        <p:sp>
          <p:nvSpPr>
            <p:cNvPr id="31" name="矩形 30"/>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微软雅黑" pitchFamily="34" charset="-122"/>
                <a:ea typeface="微软雅黑" pitchFamily="34" charset="-122"/>
              </a:endParaRPr>
            </a:p>
          </p:txBody>
        </p:sp>
        <p:cxnSp>
          <p:nvCxnSpPr>
            <p:cNvPr id="32" name="直接连接符 31"/>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339752" y="1491630"/>
            <a:ext cx="1569223" cy="1285494"/>
            <a:chOff x="3569970" y="1908810"/>
            <a:chExt cx="2331720" cy="1920240"/>
          </a:xfrm>
        </p:grpSpPr>
        <p:sp>
          <p:nvSpPr>
            <p:cNvPr id="35" name="矩形 34"/>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36"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414455"/>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37" name="文本框 47"/>
            <p:cNvSpPr txBox="1"/>
            <p:nvPr/>
          </p:nvSpPr>
          <p:spPr>
            <a:xfrm>
              <a:off x="3569970" y="3381327"/>
              <a:ext cx="2331720" cy="413774"/>
            </a:xfrm>
            <a:prstGeom prst="rect">
              <a:avLst/>
            </a:prstGeom>
            <a:noFill/>
          </p:spPr>
          <p:txBody>
            <a:bodyPr wrap="square" rtlCol="0">
              <a:spAutoFit/>
            </a:bodyPr>
            <a:lstStyle/>
            <a:p>
              <a:pPr algn="ctr"/>
              <a:r>
                <a:rPr lang="en-US" altLang="zh-CN" baseline="-3000" dirty="0" smtClean="0">
                  <a:latin typeface="微软雅黑" pitchFamily="34" charset="-122"/>
                  <a:ea typeface="微软雅黑" pitchFamily="34" charset="-122"/>
                </a:rPr>
                <a:t>Cache</a:t>
              </a:r>
              <a:r>
                <a:rPr lang="zh-CN" altLang="en-US" baseline="-3000" dirty="0" smtClean="0">
                  <a:latin typeface="微软雅黑" pitchFamily="34" charset="-122"/>
                  <a:ea typeface="微软雅黑" pitchFamily="34" charset="-122"/>
                </a:rPr>
                <a:t>缺陷</a:t>
              </a:r>
              <a:endParaRPr lang="zh-CN" altLang="en-US" baseline="-3000" dirty="0">
                <a:latin typeface="微软雅黑" pitchFamily="34" charset="-122"/>
                <a:ea typeface="微软雅黑" pitchFamily="34" charset="-122"/>
              </a:endParaRPr>
            </a:p>
          </p:txBody>
        </p:sp>
      </p:grpSp>
      <p:grpSp>
        <p:nvGrpSpPr>
          <p:cNvPr id="38" name="组合 37"/>
          <p:cNvGrpSpPr/>
          <p:nvPr/>
        </p:nvGrpSpPr>
        <p:grpSpPr>
          <a:xfrm>
            <a:off x="4142308" y="1491630"/>
            <a:ext cx="1571785" cy="1285494"/>
            <a:chOff x="6248403" y="1908810"/>
            <a:chExt cx="2335527" cy="1920240"/>
          </a:xfrm>
        </p:grpSpPr>
        <p:sp>
          <p:nvSpPr>
            <p:cNvPr id="39" name="矩形 38"/>
            <p:cNvSpPr/>
            <p:nvPr/>
          </p:nvSpPr>
          <p:spPr>
            <a:xfrm>
              <a:off x="6252210" y="1908810"/>
              <a:ext cx="2331720" cy="192024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40"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41" name="文本框 48"/>
            <p:cNvSpPr txBox="1"/>
            <p:nvPr/>
          </p:nvSpPr>
          <p:spPr>
            <a:xfrm>
              <a:off x="6248403" y="3381327"/>
              <a:ext cx="2320287" cy="413774"/>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200" dirty="0" smtClean="0">
                  <a:solidFill>
                    <a:schemeClr val="bg1"/>
                  </a:solidFill>
                  <a:latin typeface="微软雅黑" pitchFamily="34" charset="-122"/>
                  <a:ea typeface="微软雅黑" pitchFamily="34" charset="-122"/>
                </a:rPr>
                <a:t>操作系统缺陷</a:t>
              </a:r>
              <a:endParaRPr lang="zh-CN" altLang="en-US" sz="1200" dirty="0">
                <a:solidFill>
                  <a:schemeClr val="bg1"/>
                </a:solidFill>
                <a:latin typeface="微软雅黑" pitchFamily="34" charset="-122"/>
                <a:ea typeface="微软雅黑" pitchFamily="34" charset="-122"/>
              </a:endParaRPr>
            </a:p>
          </p:txBody>
        </p:sp>
      </p:grpSp>
      <p:grpSp>
        <p:nvGrpSpPr>
          <p:cNvPr id="42" name="组合 41"/>
          <p:cNvGrpSpPr/>
          <p:nvPr/>
        </p:nvGrpSpPr>
        <p:grpSpPr>
          <a:xfrm>
            <a:off x="5947426" y="1491630"/>
            <a:ext cx="1569223" cy="1285494"/>
            <a:chOff x="9025890" y="1908810"/>
            <a:chExt cx="2331720" cy="1920240"/>
          </a:xfrm>
        </p:grpSpPr>
        <p:sp>
          <p:nvSpPr>
            <p:cNvPr id="43" name="矩形 42"/>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44"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414455"/>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45" name="文本框 49"/>
            <p:cNvSpPr txBox="1"/>
            <p:nvPr/>
          </p:nvSpPr>
          <p:spPr>
            <a:xfrm>
              <a:off x="9025890" y="3381327"/>
              <a:ext cx="2324100" cy="413774"/>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200" dirty="0" smtClean="0">
                  <a:solidFill>
                    <a:schemeClr val="tx1"/>
                  </a:solidFill>
                  <a:latin typeface="微软雅黑" pitchFamily="34" charset="-122"/>
                  <a:ea typeface="微软雅黑" pitchFamily="34" charset="-122"/>
                </a:rPr>
                <a:t>应用程序缺陷</a:t>
              </a:r>
              <a:endParaRPr lang="zh-CN" altLang="en-US" sz="1200"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74207970"/>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125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225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nodeType="withEffect">
                                  <p:stCondLst>
                                    <p:cond delay="225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a:spLocks/>
          </p:cNvSpPr>
          <p:nvPr/>
        </p:nvSpPr>
        <p:spPr bwMode="gray">
          <a:xfrm flipH="1">
            <a:off x="2002774" y="1248264"/>
            <a:ext cx="3134738" cy="154438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81035" tIns="54023" rIns="81035" bIns="108047" anchor="b" anchorCtr="0"/>
          <a:lstStyle/>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攻击者通过从</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获取的旁路信息</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进行攻击，而</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中的数据源于对</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内存的访问，因此限制应用程序对内</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存的访问能够减少因</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泄露的信</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息</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2" name="Freeform 9"/>
          <p:cNvSpPr>
            <a:spLocks/>
          </p:cNvSpPr>
          <p:nvPr/>
        </p:nvSpPr>
        <p:spPr bwMode="gray">
          <a:xfrm>
            <a:off x="2002774" y="2892534"/>
            <a:ext cx="3134738" cy="1544389"/>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81035" tIns="108047" rIns="81035" bIns="108047" anchor="t" anchorCtr="0"/>
          <a:lstStyle/>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通过将与用户隐私密切相关的内存</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区</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域动态化，及在程序运行期间不断改</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变内存的地址，使得攻击程序难以获</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得需要监控的</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位置，增加攻击</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a:solidFill>
                  <a:schemeClr val="tx1">
                    <a:lumMod val="75000"/>
                    <a:lumOff val="25000"/>
                  </a:schemeClr>
                </a:solidFill>
                <a:latin typeface="微软雅黑" pitchFamily="34" charset="-122"/>
                <a:ea typeface="微软雅黑" pitchFamily="34" charset="-122"/>
                <a:cs typeface="华文黑体" pitchFamily="2" charset="-122"/>
              </a:rPr>
              <a:t>难度</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3" name="Freeform 10"/>
          <p:cNvSpPr>
            <a:spLocks/>
          </p:cNvSpPr>
          <p:nvPr/>
        </p:nvSpPr>
        <p:spPr bwMode="gray">
          <a:xfrm>
            <a:off x="5245005" y="2892534"/>
            <a:ext cx="3134738" cy="1544389"/>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81035" tIns="108047" rIns="81035" bIns="108047" anchor="t" anchorCtr="0"/>
          <a:lstStyle/>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通过设计</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干扰程序，不断</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访问其内存空间的数据，使得攻</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击程序获取的旁路时间存在误差</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，进而增加攻击难度</a:t>
            </a:r>
            <a:endParaRPr lang="en-US" altLang="zh-CN"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4" name="Freeform 8"/>
          <p:cNvSpPr>
            <a:spLocks/>
          </p:cNvSpPr>
          <p:nvPr/>
        </p:nvSpPr>
        <p:spPr bwMode="gray">
          <a:xfrm>
            <a:off x="5245005" y="1248264"/>
            <a:ext cx="3134039" cy="154438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81035" tIns="54023" rIns="81035" bIns="108047" anchor="b" anchorCtr="0"/>
          <a:lstStyle/>
          <a:p>
            <a:pPr lvl="0" algn="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攻击过程中需要利用操作</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系统提供的支持，比如需要操作</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系统提供精确的计时方式，需要</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访问虚实地址映射表，因此限制</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程序对这些服务的访问能够增加</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攻击的难度。</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5" name="Rectangle 19"/>
          <p:cNvSpPr>
            <a:spLocks noChangeArrowheads="1"/>
          </p:cNvSpPr>
          <p:nvPr/>
        </p:nvSpPr>
        <p:spPr bwMode="gray">
          <a:xfrm>
            <a:off x="2002773" y="4166589"/>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zh-CN" altLang="en-US" sz="1200" b="1" noProof="1" smtClean="0">
                <a:solidFill>
                  <a:srgbClr val="FFFFFF"/>
                </a:solidFill>
                <a:latin typeface="微软雅黑" pitchFamily="34" charset="-122"/>
                <a:ea typeface="微软雅黑" pitchFamily="34" charset="-122"/>
                <a:cs typeface="Arial" charset="0"/>
              </a:rPr>
              <a:t>动态敏感内存机制</a:t>
            </a:r>
            <a:endParaRPr lang="de-DE" altLang="zh-CN" sz="1200" b="1" noProof="1">
              <a:solidFill>
                <a:srgbClr val="FFFFFF"/>
              </a:solidFill>
              <a:latin typeface="微软雅黑" pitchFamily="34" charset="-122"/>
              <a:ea typeface="微软雅黑" pitchFamily="34" charset="-122"/>
              <a:cs typeface="Arial" charset="0"/>
            </a:endParaRPr>
          </a:p>
        </p:txBody>
      </p:sp>
      <p:sp>
        <p:nvSpPr>
          <p:cNvPr id="66" name="Rectangle 19"/>
          <p:cNvSpPr>
            <a:spLocks noChangeArrowheads="1"/>
          </p:cNvSpPr>
          <p:nvPr/>
        </p:nvSpPr>
        <p:spPr bwMode="gray">
          <a:xfrm>
            <a:off x="5250679" y="4166589"/>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en-US" altLang="zh-CN" sz="1200" b="1" noProof="1" smtClean="0">
                <a:solidFill>
                  <a:srgbClr val="FFFFFF"/>
                </a:solidFill>
                <a:latin typeface="微软雅黑" pitchFamily="34" charset="-122"/>
                <a:ea typeface="微软雅黑" pitchFamily="34" charset="-122"/>
                <a:cs typeface="Arial" charset="0"/>
              </a:rPr>
              <a:t>Cache</a:t>
            </a:r>
            <a:r>
              <a:rPr lang="zh-CN" altLang="en-US" sz="1200" b="1" noProof="1" smtClean="0">
                <a:solidFill>
                  <a:srgbClr val="FFFFFF"/>
                </a:solidFill>
                <a:latin typeface="微软雅黑" pitchFamily="34" charset="-122"/>
                <a:ea typeface="微软雅黑" pitchFamily="34" charset="-122"/>
                <a:cs typeface="Arial" charset="0"/>
              </a:rPr>
              <a:t>干扰机制</a:t>
            </a:r>
            <a:endParaRPr lang="de-DE" altLang="zh-CN" sz="1200" b="1" noProof="1">
              <a:solidFill>
                <a:srgbClr val="FFFFFF"/>
              </a:solidFill>
              <a:latin typeface="微软雅黑" pitchFamily="34" charset="-122"/>
              <a:ea typeface="微软雅黑" pitchFamily="34" charset="-122"/>
              <a:cs typeface="Arial" charset="0"/>
            </a:endParaRPr>
          </a:p>
        </p:txBody>
      </p:sp>
      <p:sp>
        <p:nvSpPr>
          <p:cNvPr id="67" name="Rectangle 19"/>
          <p:cNvSpPr>
            <a:spLocks noChangeArrowheads="1"/>
          </p:cNvSpPr>
          <p:nvPr/>
        </p:nvSpPr>
        <p:spPr bwMode="gray">
          <a:xfrm>
            <a:off x="5250679" y="1248265"/>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zh-CN" altLang="en-US" sz="1200" b="1" noProof="1" smtClean="0">
                <a:solidFill>
                  <a:srgbClr val="FFFFFF"/>
                </a:solidFill>
                <a:latin typeface="微软雅黑" pitchFamily="34" charset="-122"/>
                <a:ea typeface="微软雅黑" pitchFamily="34" charset="-122"/>
                <a:cs typeface="Arial" charset="0"/>
              </a:rPr>
              <a:t>限制操作系统支持</a:t>
            </a:r>
            <a:endParaRPr lang="zh-CN" altLang="en-US" sz="1200" b="1" noProof="1">
              <a:solidFill>
                <a:srgbClr val="FFFFFF"/>
              </a:solidFill>
              <a:latin typeface="微软雅黑" pitchFamily="34" charset="-122"/>
              <a:ea typeface="微软雅黑" pitchFamily="34" charset="-122"/>
              <a:cs typeface="Arial" charset="0"/>
            </a:endParaRPr>
          </a:p>
        </p:txBody>
      </p:sp>
      <p:sp>
        <p:nvSpPr>
          <p:cNvPr id="68" name="Rectangle 19"/>
          <p:cNvSpPr>
            <a:spLocks noChangeArrowheads="1"/>
          </p:cNvSpPr>
          <p:nvPr/>
        </p:nvSpPr>
        <p:spPr bwMode="gray">
          <a:xfrm>
            <a:off x="2002773" y="1248265"/>
            <a:ext cx="3129062" cy="270335"/>
          </a:xfrm>
          <a:prstGeom prst="rect">
            <a:avLst/>
          </a:prstGeom>
          <a:solidFill>
            <a:srgbClr val="414455"/>
          </a:solidFill>
          <a:ln w="12700">
            <a:noFill/>
            <a:round/>
            <a:headEnd/>
            <a:tailEnd/>
          </a:ln>
          <a:effectLst/>
        </p:spPr>
        <p:txBody>
          <a:bodyPr wrap="none" lIns="68609" tIns="34305" rIns="68609" bIns="34305" anchor="ctr"/>
          <a:lstStyle/>
          <a:p>
            <a:r>
              <a:rPr lang="zh-CN" altLang="en-US" sz="1200" b="1" noProof="1" smtClean="0">
                <a:solidFill>
                  <a:schemeClr val="bg1"/>
                </a:solidFill>
                <a:latin typeface="微软雅黑" pitchFamily="34" charset="-122"/>
                <a:ea typeface="微软雅黑" pitchFamily="34" charset="-122"/>
              </a:rPr>
              <a:t>避免内存访问</a:t>
            </a:r>
            <a:endParaRPr lang="de-DE" sz="1200" b="1" noProof="1">
              <a:solidFill>
                <a:schemeClr val="bg1"/>
              </a:solidFill>
              <a:latin typeface="微软雅黑" pitchFamily="34" charset="-122"/>
              <a:ea typeface="微软雅黑" pitchFamily="34" charset="-122"/>
            </a:endParaRPr>
          </a:p>
        </p:txBody>
      </p:sp>
      <p:grpSp>
        <p:nvGrpSpPr>
          <p:cNvPr id="69" name="Gruppieren 43"/>
          <p:cNvGrpSpPr/>
          <p:nvPr/>
        </p:nvGrpSpPr>
        <p:grpSpPr bwMode="gray">
          <a:xfrm>
            <a:off x="4455069" y="2095271"/>
            <a:ext cx="1457149" cy="1456538"/>
            <a:chOff x="2804400" y="1911431"/>
            <a:chExt cx="3535200" cy="3535200"/>
          </a:xfrm>
          <a:solidFill>
            <a:srgbClr val="414455"/>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sz="1350"/>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sz="1350"/>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sz="1350"/>
            </a:p>
          </p:txBody>
        </p:sp>
      </p:grpSp>
    </p:spTree>
    <p:extLst>
      <p:ext uri="{BB962C8B-B14F-4D97-AF65-F5344CB8AC3E}">
        <p14:creationId xmlns:p14="http://schemas.microsoft.com/office/powerpoint/2010/main" val="3066425625"/>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ppt_w</p:attrName>
                                        </p:attrNameLst>
                                      </p:cBhvr>
                                      <p:tavLst>
                                        <p:tav tm="0" fmla="#ppt_w*sin(2.5*pi*$)">
                                          <p:val>
                                            <p:fltVal val="0"/>
                                          </p:val>
                                        </p:tav>
                                        <p:tav tm="100000">
                                          <p:val>
                                            <p:fltVal val="1"/>
                                          </p:val>
                                        </p:tav>
                                      </p:tavLst>
                                    </p:anim>
                                    <p:anim calcmode="lin" valueType="num">
                                      <p:cBhvr>
                                        <p:cTn id="9" dur="1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500" fill="hold"/>
                                        <p:tgtEl>
                                          <p:spTgt spid="61"/>
                                        </p:tgtEl>
                                        <p:attrNameLst>
                                          <p:attrName>ppt_x</p:attrName>
                                        </p:attrNameLst>
                                      </p:cBhvr>
                                      <p:tavLst>
                                        <p:tav tm="0">
                                          <p:val>
                                            <p:strVal val="0-#ppt_w/2"/>
                                          </p:val>
                                        </p:tav>
                                        <p:tav tm="100000">
                                          <p:val>
                                            <p:strVal val="#ppt_x"/>
                                          </p:val>
                                        </p:tav>
                                      </p:tavLst>
                                    </p:anim>
                                    <p:anim calcmode="lin" valueType="num">
                                      <p:cBhvr additive="base">
                                        <p:cTn id="15" dur="500" fill="hold"/>
                                        <p:tgtEl>
                                          <p:spTgt spid="61"/>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randombar(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0-#ppt_w/2"/>
                                          </p:val>
                                        </p:tav>
                                        <p:tav tm="100000">
                                          <p:val>
                                            <p:strVal val="#ppt_x"/>
                                          </p:val>
                                        </p:tav>
                                      </p:tavLst>
                                    </p:anim>
                                    <p:anim calcmode="lin" valueType="num">
                                      <p:cBhvr additive="base">
                                        <p:cTn id="35" dur="500" fill="hold"/>
                                        <p:tgtEl>
                                          <p:spTgt spid="6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randombar(horizontal)">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1+#ppt_w/2"/>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par>
                                <p:cTn id="46" presetID="14" presetClass="entr" presetSubtype="10" fill="hold" grpId="0" nodeType="withEffect">
                                  <p:stCondLst>
                                    <p:cond delay="600"/>
                                  </p:stCondLst>
                                  <p:childTnLst>
                                    <p:set>
                                      <p:cBhvr>
                                        <p:cTn id="47" dur="1" fill="hold">
                                          <p:stCondLst>
                                            <p:cond delay="0"/>
                                          </p:stCondLst>
                                        </p:cTn>
                                        <p:tgtEl>
                                          <p:spTgt spid="66"/>
                                        </p:tgtEl>
                                        <p:attrNameLst>
                                          <p:attrName>style.visibility</p:attrName>
                                        </p:attrNameLst>
                                      </p:cBhvr>
                                      <p:to>
                                        <p:strVal val="visible"/>
                                      </p:to>
                                    </p:set>
                                    <p:animEffect transition="in" filter="randombar(horizontal)">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50723" y="2739598"/>
            <a:ext cx="1658570" cy="1572506"/>
            <a:chOff x="3065829" y="2668267"/>
            <a:chExt cx="1872107" cy="1761728"/>
          </a:xfrm>
        </p:grpSpPr>
        <p:sp>
          <p:nvSpPr>
            <p:cNvPr id="9" name="椭圆 8"/>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44425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1" name="椭圆 10"/>
            <p:cNvSpPr/>
            <p:nvPr/>
          </p:nvSpPr>
          <p:spPr>
            <a:xfrm>
              <a:off x="34392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9" name="组合 28"/>
          <p:cNvGrpSpPr/>
          <p:nvPr/>
        </p:nvGrpSpPr>
        <p:grpSpPr>
          <a:xfrm>
            <a:off x="2046490" y="1302913"/>
            <a:ext cx="6345323" cy="975431"/>
            <a:chOff x="2954339" y="1279908"/>
            <a:chExt cx="7162269" cy="1092808"/>
          </a:xfrm>
        </p:grpSpPr>
        <p:sp>
          <p:nvSpPr>
            <p:cNvPr id="30" name="矩形 29"/>
            <p:cNvSpPr>
              <a:spLocks noChangeArrowheads="1"/>
            </p:cNvSpPr>
            <p:nvPr/>
          </p:nvSpPr>
          <p:spPr bwMode="auto">
            <a:xfrm>
              <a:off x="2954339" y="1694800"/>
              <a:ext cx="7162269" cy="6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50" dirty="0"/>
                <a:t>在</a:t>
              </a:r>
              <a:r>
                <a:rPr lang="en-US" altLang="zh-CN" sz="1050" dirty="0" err="1"/>
                <a:t>x86</a:t>
              </a:r>
              <a:r>
                <a:rPr lang="zh-CN" altLang="en-US" sz="1050" dirty="0"/>
                <a:t>平台上，</a:t>
              </a:r>
              <a:r>
                <a:rPr lang="en-US" altLang="zh-CN" sz="1050" dirty="0"/>
                <a:t>cache</a:t>
              </a:r>
              <a:r>
                <a:rPr lang="zh-CN" altLang="en-US" sz="1050" dirty="0"/>
                <a:t>攻击被证明是一种强大的攻击方法</a:t>
              </a:r>
              <a:r>
                <a:rPr lang="zh-CN" altLang="en-US" sz="1050" dirty="0" smtClean="0"/>
                <a:t>，然而</a:t>
              </a:r>
              <a:r>
                <a:rPr lang="en-US" altLang="zh-CN" sz="1050" dirty="0"/>
                <a:t>ARM</a:t>
              </a:r>
              <a:r>
                <a:rPr lang="zh-CN" altLang="en-US" sz="1050" dirty="0"/>
                <a:t>体系与</a:t>
              </a:r>
              <a:r>
                <a:rPr lang="en-US" altLang="zh-CN" sz="1050" dirty="0" err="1"/>
                <a:t>x86</a:t>
              </a:r>
              <a:r>
                <a:rPr lang="zh-CN" altLang="en-US" sz="1050" dirty="0"/>
                <a:t>体系差异较大，难以对手机实施有效的跨核</a:t>
              </a:r>
              <a:r>
                <a:rPr lang="en-US" altLang="zh-CN" sz="1050" dirty="0"/>
                <a:t>cache</a:t>
              </a:r>
              <a:r>
                <a:rPr lang="zh-CN" altLang="en-US" sz="1050" dirty="0"/>
                <a:t>攻击。</a:t>
              </a:r>
              <a:endParaRPr lang="en-US" altLang="zh-CN" sz="1050" dirty="0"/>
            </a:p>
            <a:p>
              <a:pPr>
                <a:lnSpc>
                  <a:spcPct val="130000"/>
                </a:lnSpc>
              </a:pPr>
              <a:endParaRPr lang="en-US" altLang="zh-CN" sz="105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706612" cy="362053"/>
            </a:xfrm>
            <a:prstGeom prst="rect">
              <a:avLst/>
            </a:prstGeom>
          </p:spPr>
          <p:txBody>
            <a:bodyPr wrap="none">
              <a:spAutoFit/>
            </a:bodyPr>
            <a:lstStyle/>
            <a:p>
              <a:r>
                <a:rPr lang="en-US" altLang="zh-CN" sz="1500" dirty="0" smtClean="0">
                  <a:latin typeface="微软雅黑" pitchFamily="34" charset="-122"/>
                  <a:ea typeface="微软雅黑" pitchFamily="34" charset="-122"/>
                </a:rPr>
                <a:t>Cache</a:t>
              </a:r>
              <a:r>
                <a:rPr lang="zh-CN" altLang="en-US" sz="1500" dirty="0" smtClean="0">
                  <a:latin typeface="微软雅黑" pitchFamily="34" charset="-122"/>
                  <a:ea typeface="微软雅黑" pitchFamily="34" charset="-122"/>
                </a:rPr>
                <a:t>攻击背景</a:t>
              </a:r>
              <a:endParaRPr lang="zh-CN" altLang="en-US" sz="1500" dirty="0">
                <a:latin typeface="微软雅黑" pitchFamily="34" charset="-122"/>
                <a:ea typeface="微软雅黑" pitchFamily="34" charset="-122"/>
              </a:endParaRPr>
            </a:p>
          </p:txBody>
        </p:sp>
      </p:grpSp>
      <p:grpSp>
        <p:nvGrpSpPr>
          <p:cNvPr id="32" name="组合 31"/>
          <p:cNvGrpSpPr/>
          <p:nvPr/>
        </p:nvGrpSpPr>
        <p:grpSpPr>
          <a:xfrm>
            <a:off x="4560074" y="3108071"/>
            <a:ext cx="829330" cy="835560"/>
            <a:chOff x="3254772" y="2872916"/>
            <a:chExt cx="936104" cy="936104"/>
          </a:xfrm>
        </p:grpSpPr>
        <p:sp>
          <p:nvSpPr>
            <p:cNvPr id="33" name="椭圆 32"/>
            <p:cNvSpPr/>
            <p:nvPr/>
          </p:nvSpPr>
          <p:spPr>
            <a:xfrm>
              <a:off x="3254772" y="2872916"/>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矩形 33"/>
            <p:cNvSpPr/>
            <p:nvPr/>
          </p:nvSpPr>
          <p:spPr>
            <a:xfrm>
              <a:off x="3469764" y="3187079"/>
              <a:ext cx="631838" cy="323262"/>
            </a:xfrm>
            <a:prstGeom prst="rect">
              <a:avLst/>
            </a:prstGeom>
          </p:spPr>
          <p:txBody>
            <a:bodyPr wrap="none">
              <a:spAutoFit/>
            </a:bodyPr>
            <a:lstStyle/>
            <a:p>
              <a:r>
                <a:rPr lang="zh-CN" altLang="en-US" sz="1275" dirty="0" smtClean="0">
                  <a:solidFill>
                    <a:schemeClr val="bg1"/>
                  </a:solidFill>
                  <a:latin typeface="微软雅黑" pitchFamily="34" charset="-122"/>
                  <a:ea typeface="微软雅黑" pitchFamily="34" charset="-122"/>
                </a:rPr>
                <a:t>差异</a:t>
              </a:r>
              <a:r>
                <a:rPr lang="en-US" altLang="zh-CN" sz="1275" dirty="0" smtClean="0">
                  <a:solidFill>
                    <a:schemeClr val="bg1"/>
                  </a:solidFill>
                  <a:latin typeface="微软雅黑" pitchFamily="34" charset="-122"/>
                  <a:ea typeface="微软雅黑" pitchFamily="34" charset="-122"/>
                </a:rPr>
                <a:t> </a:t>
              </a:r>
              <a:endParaRPr lang="zh-CN" altLang="en-US" sz="1275" dirty="0">
                <a:solidFill>
                  <a:schemeClr val="bg1"/>
                </a:solidFill>
                <a:latin typeface="微软雅黑" pitchFamily="34" charset="-122"/>
                <a:ea typeface="微软雅黑" pitchFamily="34" charset="-122"/>
              </a:endParaRPr>
            </a:p>
          </p:txBody>
        </p:sp>
      </p:grpSp>
      <p:grpSp>
        <p:nvGrpSpPr>
          <p:cNvPr id="35" name="组合 34"/>
          <p:cNvGrpSpPr/>
          <p:nvPr/>
        </p:nvGrpSpPr>
        <p:grpSpPr>
          <a:xfrm>
            <a:off x="5984236" y="3097841"/>
            <a:ext cx="1759429" cy="1048233"/>
            <a:chOff x="789157" y="3505487"/>
            <a:chExt cx="1985951" cy="1174367"/>
          </a:xfrm>
        </p:grpSpPr>
        <p:sp>
          <p:nvSpPr>
            <p:cNvPr id="36" name="TextBox 35"/>
            <p:cNvSpPr txBox="1"/>
            <p:nvPr/>
          </p:nvSpPr>
          <p:spPr>
            <a:xfrm>
              <a:off x="789157" y="3505487"/>
              <a:ext cx="990096" cy="336191"/>
            </a:xfrm>
            <a:prstGeom prst="rect">
              <a:avLst/>
            </a:prstGeom>
            <a:noFill/>
          </p:spPr>
          <p:txBody>
            <a:bodyPr wrap="none" rtlCol="0">
              <a:spAutoFit/>
            </a:bodyPr>
            <a:lstStyle/>
            <a:p>
              <a:r>
                <a:rPr lang="zh-CN" altLang="en-US" sz="1350" dirty="0" smtClean="0">
                  <a:latin typeface="微软雅黑" pitchFamily="34" charset="-122"/>
                  <a:ea typeface="微软雅黑" pitchFamily="34" charset="-122"/>
                </a:rPr>
                <a:t>移动设备</a:t>
              </a:r>
              <a:endParaRPr lang="zh-CN" altLang="en-US" sz="1350" dirty="0">
                <a:latin typeface="微软雅黑" pitchFamily="34" charset="-122"/>
                <a:ea typeface="微软雅黑" pitchFamily="34" charset="-122"/>
              </a:endParaRPr>
            </a:p>
          </p:txBody>
        </p:sp>
        <p:sp>
          <p:nvSpPr>
            <p:cNvPr id="37" name="矩形 36"/>
            <p:cNvSpPr/>
            <p:nvPr/>
          </p:nvSpPr>
          <p:spPr>
            <a:xfrm>
              <a:off x="812496" y="3800585"/>
              <a:ext cx="1962612" cy="879269"/>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精简指令集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zh-CN" altLang="en-US" sz="1050" dirty="0" smtClean="0">
                  <a:solidFill>
                    <a:sysClr val="windowText" lastClr="000000"/>
                  </a:solidFill>
                  <a:latin typeface="微软雅黑" pitchFamily="34" charset="-122"/>
                  <a:ea typeface="微软雅黑" pitchFamily="34" charset="-122"/>
                </a:rPr>
                <a:t>伪随机替换策略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smtClean="0">
                  <a:solidFill>
                    <a:sysClr val="windowText" lastClr="000000"/>
                  </a:solidFill>
                  <a:latin typeface="微软雅黑" pitchFamily="34" charset="-122"/>
                  <a:ea typeface="微软雅黑" pitchFamily="34" charset="-122"/>
                </a:rPr>
                <a:t>ARM</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grpSp>
        <p:nvGrpSpPr>
          <p:cNvPr id="38" name="组合 37"/>
          <p:cNvGrpSpPr/>
          <p:nvPr/>
        </p:nvGrpSpPr>
        <p:grpSpPr>
          <a:xfrm>
            <a:off x="2154160" y="3106306"/>
            <a:ext cx="1738751" cy="1039765"/>
            <a:chOff x="812496" y="3514973"/>
            <a:chExt cx="1962612" cy="1164883"/>
          </a:xfrm>
        </p:grpSpPr>
        <p:sp>
          <p:nvSpPr>
            <p:cNvPr id="39" name="TextBox 38"/>
            <p:cNvSpPr txBox="1"/>
            <p:nvPr/>
          </p:nvSpPr>
          <p:spPr>
            <a:xfrm>
              <a:off x="864408" y="3514973"/>
              <a:ext cx="1006598" cy="336192"/>
            </a:xfrm>
            <a:prstGeom prst="rect">
              <a:avLst/>
            </a:prstGeom>
            <a:noFill/>
          </p:spPr>
          <p:txBody>
            <a:bodyPr wrap="none" rtlCol="0">
              <a:spAutoFit/>
            </a:bodyPr>
            <a:lstStyle/>
            <a:p>
              <a:r>
                <a:rPr lang="en-US" altLang="zh-CN" sz="1350" dirty="0" smtClean="0">
                  <a:latin typeface="微软雅黑" pitchFamily="34" charset="-122"/>
                  <a:ea typeface="微软雅黑" pitchFamily="34" charset="-122"/>
                </a:rPr>
                <a:t>Intel </a:t>
              </a:r>
              <a:r>
                <a:rPr lang="en-US" altLang="zh-CN" sz="1350" dirty="0" err="1" smtClean="0">
                  <a:latin typeface="微软雅黑" pitchFamily="34" charset="-122"/>
                  <a:ea typeface="微软雅黑" pitchFamily="34" charset="-122"/>
                </a:rPr>
                <a:t>x86</a:t>
              </a:r>
              <a:endParaRPr lang="zh-CN" altLang="en-US" sz="1350" dirty="0">
                <a:latin typeface="微软雅黑" pitchFamily="34" charset="-122"/>
                <a:ea typeface="微软雅黑" pitchFamily="34" charset="-122"/>
              </a:endParaRPr>
            </a:p>
          </p:txBody>
        </p:sp>
        <p:sp>
          <p:nvSpPr>
            <p:cNvPr id="40" name="矩形 39"/>
            <p:cNvSpPr/>
            <p:nvPr/>
          </p:nvSpPr>
          <p:spPr>
            <a:xfrm>
              <a:off x="812496" y="3800585"/>
              <a:ext cx="1962612" cy="879271"/>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复杂指令集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LRU</a:t>
              </a:r>
              <a:r>
                <a:rPr lang="zh-CN" altLang="en-US" sz="1050" dirty="0" smtClean="0">
                  <a:solidFill>
                    <a:sysClr val="windowText" lastClr="000000"/>
                  </a:solidFill>
                  <a:latin typeface="微软雅黑" pitchFamily="34" charset="-122"/>
                  <a:ea typeface="微软雅黑" pitchFamily="34" charset="-122"/>
                </a:rPr>
                <a:t>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X86</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spTree>
    <p:extLst>
      <p:ext uri="{BB962C8B-B14F-4D97-AF65-F5344CB8AC3E}">
        <p14:creationId xmlns:p14="http://schemas.microsoft.com/office/powerpoint/2010/main" val="633393051"/>
      </p:ext>
    </p:extLst>
  </p:cSld>
  <p:clrMapOvr>
    <a:masterClrMapping/>
  </p:clrMapOvr>
  <p:transition spd="slow" advClick="0" advTm="300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研究成果</a:t>
            </a:r>
            <a:endParaRPr lang="zh-CN" altLang="en-US" sz="2000" b="1" spc="300" dirty="0">
              <a:solidFill>
                <a:schemeClr val="bg1"/>
              </a:solidFill>
              <a:cs typeface="+mn-ea"/>
              <a:sym typeface="+mn-lt"/>
            </a:endParaRPr>
          </a:p>
        </p:txBody>
      </p:sp>
      <p:sp>
        <p:nvSpPr>
          <p:cNvPr id="30" name="TextBox 29"/>
          <p:cNvSpPr txBox="1"/>
          <p:nvPr/>
        </p:nvSpPr>
        <p:spPr>
          <a:xfrm>
            <a:off x="4716016" y="336383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科研成果</a:t>
            </a:r>
            <a:endParaRPr lang="zh-CN" altLang="en-US" sz="1200" dirty="0" smtClean="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06</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429793"/>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104912295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4032448" cy="307777"/>
          </a:xfrm>
          <a:prstGeom prst="rect">
            <a:avLst/>
          </a:prstGeom>
          <a:noFill/>
        </p:spPr>
        <p:txBody>
          <a:bodyPr wrap="square" lIns="56620" tIns="0" rIns="56620" bIns="0" rtlCol="0" anchor="t">
            <a:spAutoFit/>
          </a:bodyPr>
          <a:lstStyle/>
          <a:p>
            <a:r>
              <a:rPr lang="zh-CN" altLang="en-US" sz="2000" dirty="0"/>
              <a:t>硕士</a:t>
            </a:r>
            <a:r>
              <a:rPr lang="zh-CN" altLang="en-US" sz="2000" dirty="0" smtClean="0"/>
              <a:t>期间论文发表情况</a:t>
            </a:r>
            <a:endParaRPr lang="en-US" altLang="zh-CN" sz="2000" dirty="0"/>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1115616" y="1851670"/>
            <a:ext cx="6336704" cy="576064"/>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100" dirty="0"/>
              <a:t>[1] Bo Li, Bo Jiang. Cache Attack on AES for Android Smartphone* [A].</a:t>
            </a:r>
            <a:r>
              <a:rPr lang="en-US" altLang="zh-CN" sz="1100" dirty="0" err="1"/>
              <a:t>ICCSP,2018</a:t>
            </a:r>
            <a:r>
              <a:rPr lang="en-US" altLang="zh-CN" sz="1100" dirty="0" smtClean="0"/>
              <a:t>.(</a:t>
            </a:r>
            <a:r>
              <a:rPr lang="zh-CN" altLang="en-US" sz="1100" dirty="0" smtClean="0"/>
              <a:t>已录用</a:t>
            </a:r>
            <a:r>
              <a:rPr lang="en-US" altLang="zh-CN" sz="1100" dirty="0" smtClean="0"/>
              <a:t>)</a:t>
            </a:r>
            <a:endParaRPr lang="zh-CN" altLang="zh-CN" sz="1100" dirty="0"/>
          </a:p>
          <a:p>
            <a:pPr marL="0" indent="0">
              <a:buNone/>
            </a:pPr>
            <a:r>
              <a:rPr lang="en-US" altLang="zh-CN" sz="1100" dirty="0"/>
              <a:t>[2] </a:t>
            </a:r>
            <a:r>
              <a:rPr lang="zh-CN" altLang="zh-CN" sz="1100" dirty="0"/>
              <a:t>李勃</a:t>
            </a:r>
            <a:r>
              <a:rPr lang="en-US" altLang="zh-CN" sz="1100" dirty="0"/>
              <a:t>. </a:t>
            </a:r>
            <a:r>
              <a:rPr lang="zh-CN" altLang="zh-CN" sz="1100" dirty="0"/>
              <a:t>基于</a:t>
            </a:r>
            <a:r>
              <a:rPr lang="en-US" altLang="zh-CN" sz="1100" dirty="0"/>
              <a:t> ARM </a:t>
            </a:r>
            <a:r>
              <a:rPr lang="zh-CN" altLang="zh-CN" sz="1100" dirty="0"/>
              <a:t>处理器的</a:t>
            </a:r>
            <a:r>
              <a:rPr lang="en-US" altLang="zh-CN" sz="1100" dirty="0"/>
              <a:t> AES </a:t>
            </a:r>
            <a:r>
              <a:rPr lang="zh-CN" altLang="zh-CN" sz="1100" dirty="0"/>
              <a:t>缓存攻击技术研究</a:t>
            </a:r>
            <a:r>
              <a:rPr lang="en-US" altLang="zh-CN" sz="1100" dirty="0"/>
              <a:t>[J]. </a:t>
            </a:r>
            <a:r>
              <a:rPr lang="zh-CN" altLang="zh-CN" sz="1100" dirty="0"/>
              <a:t>软件工程与应用</a:t>
            </a:r>
            <a:r>
              <a:rPr lang="en-US" altLang="zh-CN" sz="1100" dirty="0"/>
              <a:t>, 2018, 7(1): 1-12</a:t>
            </a:r>
            <a:r>
              <a:rPr lang="en-US" altLang="zh-CN" sz="1100" dirty="0" smtClean="0"/>
              <a:t>.(</a:t>
            </a:r>
            <a:r>
              <a:rPr lang="zh-CN" altLang="en-US" sz="1100" dirty="0" smtClean="0"/>
              <a:t>已录用</a:t>
            </a:r>
            <a:r>
              <a:rPr lang="en-US" altLang="zh-CN" sz="1100" dirty="0" smtClean="0"/>
              <a:t>)</a:t>
            </a:r>
            <a:endParaRPr lang="zh-CN" altLang="zh-CN" sz="11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94886991"/>
      </p:ext>
    </p:extLst>
  </p:cSld>
  <p:clrMapOvr>
    <a:masterClrMapping/>
  </p:clrMapOvr>
  <p:transition spd="slow" advClick="0" advTm="300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283718"/>
            <a:ext cx="5466847" cy="3307495"/>
          </a:xfrm>
          <a:prstGeom prst="rect">
            <a:avLst/>
          </a:prstGeom>
        </p:spPr>
      </p:pic>
      <p:cxnSp>
        <p:nvCxnSpPr>
          <p:cNvPr id="9" name="直接连接符 8"/>
          <p:cNvCxnSpPr/>
          <p:nvPr/>
        </p:nvCxnSpPr>
        <p:spPr>
          <a:xfrm>
            <a:off x="2699792" y="1799924"/>
            <a:ext cx="3600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755576" y="2499742"/>
            <a:ext cx="4815949" cy="658805"/>
          </a:xfrm>
        </p:spPr>
        <p:txBody>
          <a:bodyPr/>
          <a:lstStyle/>
          <a:p>
            <a:pPr algn="r"/>
            <a:r>
              <a:rPr lang="zh-CN" altLang="en-US" sz="4400" dirty="0" smtClean="0">
                <a:latin typeface="+mn-lt"/>
                <a:ea typeface="+mn-ea"/>
                <a:cs typeface="+mn-ea"/>
                <a:sym typeface="+mn-lt"/>
              </a:rPr>
              <a:t>感谢老师批评指正</a:t>
            </a:r>
            <a:endParaRPr lang="zh-CN" altLang="en-US" sz="4400" dirty="0">
              <a:latin typeface="+mn-lt"/>
              <a:ea typeface="+mn-ea"/>
              <a:cs typeface="+mn-ea"/>
              <a:sym typeface="+mn-lt"/>
            </a:endParaRPr>
          </a:p>
        </p:txBody>
      </p:sp>
      <p:pic>
        <p:nvPicPr>
          <p:cNvPr id="1026" name="Picture 2" descr="https://ss0.bdstatic.com/94oJfD_bAAcT8t7mm9GUKT-xh_/timg?image&amp;quality=100&amp;size=b4000_4000&amp;sec=1519708847&amp;di=469085ec36858e179e8b89bf2f11f2e0&amp;src=http://www.buaa.edu.cn/__local/B/CD/A6/968D8F6600C0B8195CD59008BF5_9249A080_12AB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46" y="268152"/>
            <a:ext cx="2123578" cy="21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43963"/>
      </p:ext>
    </p:extLst>
  </p:cSld>
  <p:clrMapOvr>
    <a:masterClrMapping/>
  </p:clrMapOvr>
  <p:transition spd="slow" advClick="0" advTm="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606857" y="1690915"/>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27" name="矩形 26"/>
          <p:cNvSpPr/>
          <p:nvPr/>
        </p:nvSpPr>
        <p:spPr>
          <a:xfrm>
            <a:off x="4122769" y="1558782"/>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实现典型攻击案例</a:t>
            </a:r>
            <a:endParaRPr lang="zh-CN" altLang="en-US" sz="1350" dirty="0">
              <a:latin typeface="微软雅黑" pitchFamily="34" charset="-122"/>
              <a:ea typeface="微软雅黑" pitchFamily="34" charset="-122"/>
            </a:endParaRPr>
          </a:p>
        </p:txBody>
      </p:sp>
      <p:sp>
        <p:nvSpPr>
          <p:cNvPr id="28" name="六边形 27"/>
          <p:cNvSpPr/>
          <p:nvPr/>
        </p:nvSpPr>
        <p:spPr>
          <a:xfrm>
            <a:off x="2080637" y="2338549"/>
            <a:ext cx="984289" cy="845831"/>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950" dirty="0" smtClean="0">
                <a:latin typeface="微软雅黑" pitchFamily="34" charset="-122"/>
                <a:ea typeface="微软雅黑" pitchFamily="34" charset="-122"/>
              </a:rPr>
              <a:t>研究</a:t>
            </a:r>
            <a:r>
              <a:rPr lang="zh-CN" altLang="en-US" sz="1950" dirty="0">
                <a:latin typeface="微软雅黑" pitchFamily="34" charset="-122"/>
                <a:ea typeface="微软雅黑" pitchFamily="34" charset="-122"/>
              </a:rPr>
              <a:t>目标</a:t>
            </a:r>
          </a:p>
        </p:txBody>
      </p:sp>
      <p:cxnSp>
        <p:nvCxnSpPr>
          <p:cNvPr id="29" name="直接箭头连接符 28"/>
          <p:cNvCxnSpPr>
            <a:stCxn id="28" idx="5"/>
            <a:endCxn id="26" idx="1"/>
          </p:cNvCxnSpPr>
          <p:nvPr/>
        </p:nvCxnSpPr>
        <p:spPr>
          <a:xfrm flipV="1">
            <a:off x="2853468" y="2136800"/>
            <a:ext cx="753389" cy="201749"/>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a:endCxn id="36" idx="1"/>
          </p:cNvCxnSpPr>
          <p:nvPr/>
        </p:nvCxnSpPr>
        <p:spPr>
          <a:xfrm>
            <a:off x="2853468" y="3184380"/>
            <a:ext cx="753389" cy="33731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0835" y="1870404"/>
            <a:ext cx="3751374" cy="642353"/>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研究在移动设备端的</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攻击典型案例，分析解决移动设备端实现</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攻击的关键技术和</a:t>
            </a:r>
            <a:r>
              <a:rPr lang="zh-CN" altLang="en-US" sz="975" dirty="0">
                <a:solidFill>
                  <a:sysClr val="windowText" lastClr="000000"/>
                </a:solidFill>
                <a:latin typeface="微软雅黑" pitchFamily="34" charset="-122"/>
                <a:ea typeface="微软雅黑" pitchFamily="34" charset="-122"/>
              </a:rPr>
              <a:t>难点；通过对特定机型，指定的</a:t>
            </a:r>
            <a:r>
              <a:rPr lang="en-US" altLang="zh-CN" sz="975" dirty="0">
                <a:solidFill>
                  <a:sysClr val="windowText" lastClr="000000"/>
                </a:solidFill>
                <a:latin typeface="微软雅黑" pitchFamily="34" charset="-122"/>
                <a:ea typeface="微软雅黑" pitchFamily="34" charset="-122"/>
              </a:rPr>
              <a:t>AES</a:t>
            </a:r>
            <a:r>
              <a:rPr lang="zh-CN" altLang="en-US" sz="975" dirty="0">
                <a:solidFill>
                  <a:sysClr val="windowText" lastClr="000000"/>
                </a:solidFill>
                <a:latin typeface="微软雅黑" pitchFamily="34" charset="-122"/>
                <a:ea typeface="微软雅黑" pitchFamily="34" charset="-122"/>
              </a:rPr>
              <a:t>加密算法进行攻击</a:t>
            </a:r>
          </a:p>
        </p:txBody>
      </p:sp>
      <p:sp>
        <p:nvSpPr>
          <p:cNvPr id="36" name="矩形 35"/>
          <p:cNvSpPr/>
          <p:nvPr/>
        </p:nvSpPr>
        <p:spPr>
          <a:xfrm>
            <a:off x="3606857" y="3075806"/>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37" name="矩形 36"/>
          <p:cNvSpPr/>
          <p:nvPr/>
        </p:nvSpPr>
        <p:spPr>
          <a:xfrm>
            <a:off x="4122769" y="2943674"/>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预防措施</a:t>
            </a:r>
            <a:endParaRPr lang="zh-CN" altLang="en-US" sz="1350" dirty="0">
              <a:latin typeface="微软雅黑" pitchFamily="34" charset="-122"/>
              <a:ea typeface="微软雅黑" pitchFamily="34" charset="-122"/>
            </a:endParaRPr>
          </a:p>
        </p:txBody>
      </p:sp>
      <p:sp>
        <p:nvSpPr>
          <p:cNvPr id="38" name="TextBox 37"/>
          <p:cNvSpPr txBox="1"/>
          <p:nvPr/>
        </p:nvSpPr>
        <p:spPr>
          <a:xfrm>
            <a:off x="3740835" y="3255295"/>
            <a:ext cx="3751374" cy="447300"/>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分析</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攻击相关漏洞，针对操作系统漏洞、</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结构漏洞、应用程序漏洞分别提供增加安全性的建议</a:t>
            </a:r>
            <a:endParaRPr lang="zh-CN" altLang="en-US" sz="975"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676240229"/>
      </p:ext>
    </p:extLst>
  </p:cSld>
  <p:clrMapOvr>
    <a:masterClrMapping/>
  </p:clrMapOvr>
  <p:transition spd="slow" advClick="0" advTm="300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a:spLocks/>
          </p:cNvSpPr>
          <p:nvPr/>
        </p:nvSpPr>
        <p:spPr bwMode="blackWhite">
          <a:xfrm>
            <a:off x="4839102" y="1804959"/>
            <a:ext cx="1000247" cy="2066645"/>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sp>
        <p:nvSpPr>
          <p:cNvPr id="45" name="Freeform 3"/>
          <p:cNvSpPr>
            <a:spLocks/>
          </p:cNvSpPr>
          <p:nvPr/>
        </p:nvSpPr>
        <p:spPr bwMode="blackWhite">
          <a:xfrm rot="1118702">
            <a:off x="4199515" y="1482086"/>
            <a:ext cx="2359857" cy="891494"/>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62163" tIns="31082" rIns="62163" bIns="31082"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5277602" y="1776202"/>
            <a:ext cx="123247" cy="120260"/>
          </a:xfrm>
          <a:prstGeom prst="ellipse">
            <a:avLst/>
          </a:pr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5970380" y="1965184"/>
            <a:ext cx="960030" cy="1313713"/>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grpSp>
        <p:nvGrpSpPr>
          <p:cNvPr id="52" name="组合 51"/>
          <p:cNvGrpSpPr/>
          <p:nvPr/>
        </p:nvGrpSpPr>
        <p:grpSpPr>
          <a:xfrm>
            <a:off x="3801233" y="1965184"/>
            <a:ext cx="960030" cy="1312405"/>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7247582" y="2779015"/>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国内研究综述</a:t>
            </a:r>
          </a:p>
        </p:txBody>
      </p:sp>
      <p:sp>
        <p:nvSpPr>
          <p:cNvPr id="58" name="TextBox 57"/>
          <p:cNvSpPr txBox="1"/>
          <p:nvPr/>
        </p:nvSpPr>
        <p:spPr bwMode="auto">
          <a:xfrm>
            <a:off x="7086148" y="3068937"/>
            <a:ext cx="1753273" cy="547519"/>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起步较晚，主要着重与对国外实验的重现工作</a:t>
            </a:r>
            <a:endParaRPr lang="zh-CN" altLang="en-US" sz="1050" dirty="0">
              <a:latin typeface="微软雅黑" pitchFamily="34" charset="-122"/>
              <a:ea typeface="微软雅黑" pitchFamily="34" charset="-122"/>
            </a:endParaRPr>
          </a:p>
        </p:txBody>
      </p:sp>
      <p:sp>
        <p:nvSpPr>
          <p:cNvPr id="59" name="TextBox 58"/>
          <p:cNvSpPr txBox="1">
            <a:spLocks noChangeArrowheads="1"/>
          </p:cNvSpPr>
          <p:nvPr/>
        </p:nvSpPr>
        <p:spPr bwMode="auto">
          <a:xfrm>
            <a:off x="2163358" y="1621892"/>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国外研究综述</a:t>
            </a:r>
          </a:p>
        </p:txBody>
      </p:sp>
      <p:sp>
        <p:nvSpPr>
          <p:cNvPr id="60" name="TextBox 59"/>
          <p:cNvSpPr txBox="1"/>
          <p:nvPr/>
        </p:nvSpPr>
        <p:spPr bwMode="auto">
          <a:xfrm>
            <a:off x="2001923" y="1911814"/>
            <a:ext cx="1753273" cy="2244137"/>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自</a:t>
            </a:r>
            <a:r>
              <a:rPr lang="en-US" altLang="zh-CN" sz="1050" dirty="0" smtClean="0">
                <a:latin typeface="微软雅黑" pitchFamily="34" charset="-122"/>
                <a:ea typeface="微软雅黑" pitchFamily="34" charset="-122"/>
              </a:rPr>
              <a:t>1992</a:t>
            </a:r>
            <a:r>
              <a:rPr lang="zh-CN" altLang="en-US" sz="1050" dirty="0" smtClean="0">
                <a:latin typeface="微软雅黑" pitchFamily="34" charset="-122"/>
                <a:ea typeface="微软雅黑" pitchFamily="34" charset="-122"/>
              </a:rPr>
              <a:t>年提出</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能够导致夸处理器信息泄露的观点后，得到安全领域研究人员的重视。研究了各种攻击模式，并在</a:t>
            </a:r>
            <a:r>
              <a:rPr lang="en-US" altLang="zh-CN" sz="1050" dirty="0" err="1" smtClean="0">
                <a:latin typeface="微软雅黑" pitchFamily="34" charset="-122"/>
                <a:ea typeface="微软雅黑" pitchFamily="34" charset="-122"/>
              </a:rPr>
              <a:t>x86</a:t>
            </a:r>
            <a:r>
              <a:rPr lang="zh-CN" altLang="en-US" sz="1050" dirty="0" smtClean="0">
                <a:latin typeface="微软雅黑" pitchFamily="34" charset="-122"/>
                <a:ea typeface="微软雅黑" pitchFamily="34" charset="-122"/>
              </a:rPr>
              <a:t>平台上实现了针对</a:t>
            </a:r>
            <a:r>
              <a:rPr lang="en-US" altLang="zh-CN" sz="1050" dirty="0" smtClean="0">
                <a:latin typeface="微软雅黑" pitchFamily="34" charset="-122"/>
                <a:ea typeface="微软雅黑" pitchFamily="34" charset="-122"/>
              </a:rPr>
              <a:t>AES</a:t>
            </a:r>
            <a:r>
              <a:rPr lang="zh-CN" altLang="en-US" sz="1050" dirty="0" smtClean="0">
                <a:latin typeface="微软雅黑" pitchFamily="34" charset="-122"/>
                <a:ea typeface="微软雅黑" pitchFamily="34" charset="-122"/>
              </a:rPr>
              <a:t>，</a:t>
            </a:r>
            <a:r>
              <a:rPr lang="en-US" altLang="zh-CN" sz="1050" dirty="0" smtClean="0">
                <a:latin typeface="微软雅黑" pitchFamily="34" charset="-122"/>
                <a:ea typeface="微软雅黑" pitchFamily="34" charset="-122"/>
              </a:rPr>
              <a:t>DES</a:t>
            </a:r>
            <a:r>
              <a:rPr lang="zh-CN" altLang="en-US" sz="1050" dirty="0" smtClean="0">
                <a:latin typeface="微软雅黑" pitchFamily="34" charset="-122"/>
                <a:ea typeface="微软雅黑" pitchFamily="34" charset="-122"/>
              </a:rPr>
              <a:t>等加密算法的攻击。近些年也出现了基于</a:t>
            </a:r>
            <a:r>
              <a:rPr lang="en-US" altLang="zh-CN" sz="1050" dirty="0" smtClean="0">
                <a:latin typeface="微软雅黑" pitchFamily="34" charset="-122"/>
                <a:ea typeface="微软雅黑" pitchFamily="34" charset="-122"/>
              </a:rPr>
              <a:t>ARM</a:t>
            </a:r>
            <a:r>
              <a:rPr lang="zh-CN" altLang="en-US" sz="1050" dirty="0" smtClean="0">
                <a:latin typeface="微软雅黑" pitchFamily="34" charset="-122"/>
                <a:ea typeface="微软雅黑" pitchFamily="34" charset="-122"/>
              </a:rPr>
              <a:t>处理器的</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攻击方式的研究</a:t>
            </a:r>
            <a:endParaRPr lang="zh-CN" altLang="en-US" sz="1050" dirty="0">
              <a:latin typeface="微软雅黑" pitchFamily="34" charset="-122"/>
              <a:ea typeface="微软雅黑" pitchFamily="34" charset="-122"/>
            </a:endParaRPr>
          </a:p>
        </p:txBody>
      </p:sp>
    </p:spTree>
    <p:extLst>
      <p:ext uri="{BB962C8B-B14F-4D97-AF65-F5344CB8AC3E}">
        <p14:creationId xmlns:p14="http://schemas.microsoft.com/office/powerpoint/2010/main" val="1544894883"/>
      </p:ext>
    </p:extLst>
  </p:cSld>
  <p:clrMapOvr>
    <a:masterClrMapping/>
  </p:clrMapOvr>
  <p:transition spd="slow" advClick="0" advTm="3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a:t>
            </a:r>
            <a:r>
              <a:rPr lang="zh-CN" altLang="en-US" sz="2000" b="1" spc="300" dirty="0">
                <a:solidFill>
                  <a:schemeClr val="bg1"/>
                </a:solidFill>
                <a:cs typeface="+mn-ea"/>
                <a:sym typeface="+mn-lt"/>
              </a:rPr>
              <a:t>内容</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02</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0415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2049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论文研究内容</a:t>
            </a:r>
          </a:p>
        </p:txBody>
      </p:sp>
      <p:sp>
        <p:nvSpPr>
          <p:cNvPr id="19" name="KSO_Shape"/>
          <p:cNvSpPr>
            <a:spLocks/>
          </p:cNvSpPr>
          <p:nvPr/>
        </p:nvSpPr>
        <p:spPr bwMode="auto">
          <a:xfrm>
            <a:off x="3779912" y="3300758"/>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264478339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rot="10800000">
            <a:off x="1844240" y="3497428"/>
            <a:ext cx="3024632" cy="59434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4" name="AutoShape 5"/>
          <p:cNvSpPr>
            <a:spLocks noChangeArrowheads="1"/>
          </p:cNvSpPr>
          <p:nvPr/>
        </p:nvSpPr>
        <p:spPr bwMode="auto">
          <a:xfrm rot="10800000">
            <a:off x="2218147" y="2782692"/>
            <a:ext cx="2276819" cy="633923"/>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50000"/>
              <a:lumOff val="50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60926" tIns="30464" rIns="60926" bIns="30464" rtlCol="0" anchor="ctr"/>
          <a:lstStyle/>
          <a:p>
            <a:pPr algn="ctr"/>
            <a:endParaRPr lang="zh-CN" altLang="en-US" sz="1350" dirty="0"/>
          </a:p>
        </p:txBody>
      </p:sp>
      <p:sp>
        <p:nvSpPr>
          <p:cNvPr id="15" name="AutoShape 3"/>
          <p:cNvSpPr>
            <a:spLocks noChangeArrowheads="1"/>
          </p:cNvSpPr>
          <p:nvPr/>
        </p:nvSpPr>
        <p:spPr bwMode="auto">
          <a:xfrm rot="10800000">
            <a:off x="2893243" y="1916641"/>
            <a:ext cx="926627" cy="25668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60926" tIns="30464" rIns="60926" bIns="30464" rtlCol="0" anchor="ctr"/>
          <a:lstStyle/>
          <a:p>
            <a:pPr algn="ctr"/>
            <a:endParaRPr lang="zh-CN" altLang="en-US" sz="1350" dirty="0"/>
          </a:p>
        </p:txBody>
      </p:sp>
      <p:sp>
        <p:nvSpPr>
          <p:cNvPr id="16" name="AutoShape 6"/>
          <p:cNvSpPr>
            <a:spLocks noChangeArrowheads="1"/>
          </p:cNvSpPr>
          <p:nvPr/>
        </p:nvSpPr>
        <p:spPr bwMode="auto">
          <a:xfrm>
            <a:off x="3066470" y="1351705"/>
            <a:ext cx="580171" cy="490358"/>
          </a:xfrm>
          <a:prstGeom prst="triangle">
            <a:avLst>
              <a:gd name="adj" fmla="val 50000"/>
            </a:avLst>
          </a:prstGeom>
          <a:solidFill>
            <a:schemeClr val="bg1">
              <a:lumMod val="7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7" name="AutoShape 4"/>
          <p:cNvSpPr>
            <a:spLocks noChangeArrowheads="1"/>
          </p:cNvSpPr>
          <p:nvPr/>
        </p:nvSpPr>
        <p:spPr bwMode="auto">
          <a:xfrm rot="10800000">
            <a:off x="2616238" y="2275554"/>
            <a:ext cx="1480637" cy="41298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50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cxnSp>
        <p:nvCxnSpPr>
          <p:cNvPr id="19" name="直接连接符 18"/>
          <p:cNvCxnSpPr/>
          <p:nvPr/>
        </p:nvCxnSpPr>
        <p:spPr>
          <a:xfrm>
            <a:off x="3378483" y="1620849"/>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3378483" y="2483261"/>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356556" y="3762171"/>
            <a:ext cx="241288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5" name="TextBox 24"/>
          <p:cNvSpPr txBox="1"/>
          <p:nvPr/>
        </p:nvSpPr>
        <p:spPr>
          <a:xfrm>
            <a:off x="5868144" y="3623687"/>
            <a:ext cx="2615712"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设计移动平台的</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攻击方案</a:t>
            </a:r>
            <a:endParaRPr lang="en-US" altLang="zh-CN" sz="1400" dirty="0">
              <a:solidFill>
                <a:prstClr val="black">
                  <a:lumMod val="75000"/>
                  <a:lumOff val="25000"/>
                </a:prstClr>
              </a:solidFill>
            </a:endParaRPr>
          </a:p>
        </p:txBody>
      </p:sp>
      <p:sp>
        <p:nvSpPr>
          <p:cNvPr id="32" name="TextBox 31"/>
          <p:cNvSpPr txBox="1"/>
          <p:nvPr/>
        </p:nvSpPr>
        <p:spPr>
          <a:xfrm>
            <a:off x="5868144" y="2279405"/>
            <a:ext cx="2099545" cy="313900"/>
          </a:xfrm>
          <a:prstGeom prst="rect">
            <a:avLst/>
          </a:prstGeom>
          <a:noFill/>
        </p:spPr>
        <p:txBody>
          <a:bodyPr wrap="none" lIns="60926" tIns="30464" rIns="60926" bIns="30464" rtlCol="0">
            <a:spAutoFit/>
          </a:bodyPr>
          <a:lstStyle/>
          <a:p>
            <a:pPr>
              <a:lnSpc>
                <a:spcPct val="130000"/>
              </a:lnSpc>
            </a:pPr>
            <a:r>
              <a:rPr lang="zh-CN" altLang="en-US" sz="1400" dirty="0">
                <a:solidFill>
                  <a:prstClr val="black">
                    <a:lumMod val="75000"/>
                    <a:lumOff val="25000"/>
                  </a:prstClr>
                </a:solidFill>
              </a:rPr>
              <a:t>对</a:t>
            </a:r>
            <a:r>
              <a:rPr lang="en-US" altLang="zh-CN" sz="1400" dirty="0">
                <a:solidFill>
                  <a:prstClr val="black">
                    <a:lumMod val="75000"/>
                    <a:lumOff val="25000"/>
                  </a:prstClr>
                </a:solidFill>
              </a:rPr>
              <a:t>AES</a:t>
            </a:r>
            <a:r>
              <a:rPr lang="zh-CN" altLang="en-US" sz="1400" dirty="0">
                <a:solidFill>
                  <a:prstClr val="black">
                    <a:lumMod val="75000"/>
                    <a:lumOff val="25000"/>
                  </a:prstClr>
                </a:solidFill>
              </a:rPr>
              <a:t>加密算法进行攻击</a:t>
            </a:r>
            <a:endParaRPr lang="en-US" altLang="zh-CN" sz="1400" dirty="0">
              <a:solidFill>
                <a:prstClr val="black">
                  <a:lumMod val="75000"/>
                  <a:lumOff val="25000"/>
                </a:prstClr>
              </a:solidFill>
            </a:endParaRPr>
          </a:p>
        </p:txBody>
      </p:sp>
      <p:sp>
        <p:nvSpPr>
          <p:cNvPr id="40" name="TextBox 39"/>
          <p:cNvSpPr txBox="1"/>
          <p:nvPr/>
        </p:nvSpPr>
        <p:spPr>
          <a:xfrm>
            <a:off x="5868144" y="1458400"/>
            <a:ext cx="2256639"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提出预防</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攻击的建议</a:t>
            </a:r>
            <a:endParaRPr lang="en-US" altLang="zh-CN" sz="1400" dirty="0">
              <a:solidFill>
                <a:prstClr val="black">
                  <a:lumMod val="75000"/>
                  <a:lumOff val="25000"/>
                </a:prstClr>
              </a:solidFill>
            </a:endParaRPr>
          </a:p>
        </p:txBody>
      </p:sp>
    </p:spTree>
    <p:extLst>
      <p:ext uri="{BB962C8B-B14F-4D97-AF65-F5344CB8AC3E}">
        <p14:creationId xmlns:p14="http://schemas.microsoft.com/office/powerpoint/2010/main" val="284617264"/>
      </p:ext>
    </p:extLst>
  </p:cSld>
  <p:clrMapOvr>
    <a:masterClrMapping/>
  </p:clrMapOvr>
  <p:transition spd="slow" advClick="0" advTm="300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攻击方案</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精确计时方式</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高效驱逐策略</a:t>
            </a:r>
          </a:p>
        </p:txBody>
      </p:sp>
      <p:sp>
        <p:nvSpPr>
          <p:cNvPr id="78" name="TextBox 77"/>
          <p:cNvSpPr txBox="1"/>
          <p:nvPr/>
        </p:nvSpPr>
        <p:spPr>
          <a:xfrm>
            <a:off x="4716016" y="380692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有效攻击方案</a:t>
            </a:r>
            <a:endParaRPr lang="zh-CN" altLang="en-US" sz="1200" dirty="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03</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3563888" y="331876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342274421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A000120141119A01PPBG">
  <a:themeElements>
    <a:clrScheme name="自定义 373">
      <a:dk1>
        <a:srgbClr val="5F5F5F"/>
      </a:dk1>
      <a:lt1>
        <a:srgbClr val="FFFFFF"/>
      </a:lt1>
      <a:dk2>
        <a:srgbClr val="5F5F5F"/>
      </a:dk2>
      <a:lt2>
        <a:srgbClr val="FFFFFF"/>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A000120150302A07KPBG</Template>
  <TotalTime>2644</TotalTime>
  <Words>1426</Words>
  <Application>Microsoft Office PowerPoint</Application>
  <PresentationFormat>全屏显示(16:9)</PresentationFormat>
  <Paragraphs>440</Paragraphs>
  <Slides>42</Slides>
  <Notes>11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42</vt:i4>
      </vt:variant>
    </vt:vector>
  </HeadingPairs>
  <TitlesOfParts>
    <vt:vector size="57" baseType="lpstr">
      <vt:lpstr>굴림</vt:lpstr>
      <vt:lpstr>微软雅黑</vt:lpstr>
      <vt:lpstr>Century Gothic</vt:lpstr>
      <vt:lpstr>幼圆</vt:lpstr>
      <vt:lpstr>Wingdings</vt:lpstr>
      <vt:lpstr>等线</vt:lpstr>
      <vt:lpstr>宋体</vt:lpstr>
      <vt:lpstr>Impact</vt:lpstr>
      <vt:lpstr>Calibri</vt:lpstr>
      <vt:lpstr>华文黑体</vt:lpstr>
      <vt:lpstr>Cambria Math</vt:lpstr>
      <vt:lpstr>Arial</vt:lpstr>
      <vt:lpstr>Times New Roman</vt:lpstr>
      <vt:lpstr>黑体</vt:lpstr>
      <vt:lpstr>A000120141119A01PPBG</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感谢老师批评指正</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f</cp:lastModifiedBy>
  <cp:revision>117</cp:revision>
  <dcterms:created xsi:type="dcterms:W3CDTF">2015-12-01T00:32:54Z</dcterms:created>
  <dcterms:modified xsi:type="dcterms:W3CDTF">2018-03-04T05:19:56Z</dcterms:modified>
</cp:coreProperties>
</file>